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5143500" type="screen16x9"/>
  <p:notesSz cx="6858000" cy="9144000"/>
  <p:embeddedFontLst>
    <p:embeddedFont>
      <p:font typeface="Proxima Nova" panose="020B0604020202020204"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4" d="100"/>
          <a:sy n="144" d="100"/>
        </p:scale>
        <p:origin x="654"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7" name="Shape 5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dirty="0"/>
              <a:t>No one wanted less than you deserve. In fact, that was the phrase Colleen used many times, ESP are not less than. Given the deficit and the significant health care crisis we got the best possible deal we could after about 15 meetings with the HCPSS and countless additional meetings with ourselves to strategize how we can get the best offer possible for our members. The language we won throughout the rest of the tentative agreement is significant in that much of it is parity to other contracts and puts ESP on equal footing with other employees. Out of all the articles opened back in October, from both the Board and from us, we believe that, other than salary, each one of them was resolved in our favor.  We fought back successfully against language that would weaken the contract and we preserved existing language. We won some language that will “literally” protect food and nutrition staff. We are disappointed that a partial step is what we are offering you, but given that we protected health care and won over 50 language items our team believes this is the best agreement that we can get at this time.</a:t>
            </a: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Shape 11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9" name="Shape 11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Clr>
                <a:schemeClr val="dk1"/>
              </a:buClr>
              <a:buSzPts val="1100"/>
              <a:buFont typeface="Arial"/>
              <a:buNone/>
            </a:pPr>
            <a:r>
              <a:rPr lang="en" dirty="0">
                <a:solidFill>
                  <a:schemeClr val="dk1"/>
                </a:solidFill>
              </a:rPr>
              <a:t>The additional language was added to help protect members serving in the Peace Corps or Americorps.  </a:t>
            </a:r>
            <a:endParaRPr dirty="0">
              <a:solidFill>
                <a:schemeClr val="dk1"/>
              </a:solidFill>
            </a:endParaRPr>
          </a:p>
          <a:p>
            <a:pPr marL="0" lvl="0" indent="0" rtl="0">
              <a:spcBef>
                <a:spcPts val="0"/>
              </a:spcBef>
              <a:spcAft>
                <a:spcPts val="0"/>
              </a:spcAft>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6" name="Shape 12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1000" dirty="0">
                <a:solidFill>
                  <a:schemeClr val="dk1"/>
                </a:solidFill>
              </a:rPr>
              <a:t>After many years of working on this protection we were able to finally secure language supporting the role of school based ESP and the safety of our students and schools. We discussed the need for walkie-talkies and/or devices that will allow ESP to communicate with the office at all times, especially while on the playground during recess.</a:t>
            </a:r>
            <a:endParaRPr sz="1000" dirty="0">
              <a:solidFill>
                <a:schemeClr val="dk1"/>
              </a:solidFill>
            </a:endParaRPr>
          </a:p>
          <a:p>
            <a:pPr marL="0" lvl="0" indent="0" rtl="0">
              <a:spcBef>
                <a:spcPts val="0"/>
              </a:spcBef>
              <a:spcAft>
                <a:spcPts val="0"/>
              </a:spcAft>
              <a:buNone/>
            </a:pPr>
            <a:endParaRPr sz="1000" dirty="0">
              <a:solidFill>
                <a:schemeClr val="dk1"/>
              </a:solidFill>
            </a:endParaRPr>
          </a:p>
          <a:p>
            <a:pPr marL="0" lvl="0" indent="0" rtl="0">
              <a:spcBef>
                <a:spcPts val="0"/>
              </a:spcBef>
              <a:spcAft>
                <a:spcPts val="0"/>
              </a:spcAft>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3" name="Shape 13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dirty="0"/>
              <a:t>We have had the EAP for years but getting it in the contract ensures the benefit of free counseling for staff will continue. The EAP is an important benefit that a lot of members do not know about and everyone can benefit at one time or another in their career for the sometimes, life saving, advice from a professional counselor. </a:t>
            </a: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Shape 13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0" name="Shape 14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dirty="0"/>
              <a:t>These proposals have come up over the last several negotiation cycles and were still of concern to ESP employees. The Membership Committee met with Food and Nutritional staff and this is still one of their issues. Food/Nutrition staff were required to take their 30 minute duty free lunch at the end of their duty day and wait to clock out until after that time, even though they may only work a 3 hour shift.  </a:t>
            </a: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7" name="Shape 14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Again, these were requests came from Food and Nutrition staff and our ESP working in the classroom. Food/Nutrition staff do not have proper heat resistant gloves, or waterproof aprons. Additionally classroom staff are asked to clean bodily fluids while the required Safe Schools training module specifies how to clean bodily fluids. This language adds an extra layer of protection for members.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Shape 1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9" name="Shape 15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This language is very important and will finally give HCEA a real role in ensuring we are aware of and consulted in this important benefit and association “Experts” will not be denied access to these meetings.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Shape 1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6" name="Shape 16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The delayed step is the equivalent of a half step for employees; however to avoid the craziness that occurred a few years ago, HCPSS will spread the increase over the entire school year so that employees paychecks will be consistent throughout the year.</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Shape 17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3" name="Shape 17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dirty="0"/>
              <a:t>No deductibles, no increase in co-pays, and keeping the $420 Benefits Credit for members that elect to get coverage.  We did agree to give up the B</a:t>
            </a:r>
            <a:r>
              <a:rPr lang="en-US" dirty="0" err="1"/>
              <a:t>enefit</a:t>
            </a:r>
            <a:r>
              <a:rPr lang="en-US" dirty="0"/>
              <a:t> </a:t>
            </a:r>
            <a:r>
              <a:rPr lang="en" dirty="0"/>
              <a:t>C</a:t>
            </a:r>
            <a:r>
              <a:rPr lang="en-US" dirty="0" err="1"/>
              <a:t>redit</a:t>
            </a:r>
            <a:r>
              <a:rPr lang="en" dirty="0"/>
              <a:t> for members who opt out of coverage.  This was a difficult decision, but we felt inclined to agree because this is an extreme outlier compared to other school systems, and even businesses.  It’s extremely uncommon to pay someone who opts to NOT take coverage.  </a:t>
            </a: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Shape 1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0" name="Shape 18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Shape 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3" name="Shape 6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dirty="0"/>
              <a:t>Given that we won so many language items we can’t possibly go through everyone tonight. Here are the highlights.  Access to ESP employees has always been less than ideal given the hiring dates and the work locations of some of the staff. This new language in Articles 3.10 and 3.13 will enable us to more effectively communicate with new employees and engage them in the union. HB811</a:t>
            </a: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Shape 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0" name="Shape 7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dirty="0"/>
              <a:t>The Board wanted to significantly alter the ways in which the Association can communicate with its members and limit the topics discussed using the Pony and/or school system e-mail.  We were able to demonstrate that there is no history of abuse and that we already govern our communications effectively and professionally. </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Shape 7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7" name="Shape 7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Fair Labor Standards requires HCPSS give school based employees time during their duty day to complete all work, we’ve secured language so that all members know it’s their right. Adequate time must be provided in the schedule to complete all the modules.  While there is no contract language, a joint committee was formed and work has already begun. A joint HCEA/BOE Job Description was sent to all school based para’s and secretaries so that the updating work can begin.</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Shape 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4" name="Shape 8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dirty="0"/>
              <a:t>Language added that allows an employee to accept/decline a voluntary transfer. HCPSS viewed the current language as they had the right to transfer the employee without formally offering the position. </a:t>
            </a: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1" name="Shape 9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ESP evaluations have been a constant problem. This joint committee will give us an opportunity to share what works and doesn’t work and time to develop and implement evaluations that work for each job type.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8" name="Shape 9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lnSpc>
                <a:spcPct val="115000"/>
              </a:lnSpc>
              <a:spcBef>
                <a:spcPts val="0"/>
              </a:spcBef>
              <a:spcAft>
                <a:spcPts val="0"/>
              </a:spcAft>
              <a:buClr>
                <a:schemeClr val="dk1"/>
              </a:buClr>
              <a:buSzPts val="1100"/>
              <a:buFont typeface="Arial"/>
              <a:buNone/>
            </a:pPr>
            <a:endParaRPr/>
          </a:p>
          <a:p>
            <a:pPr marL="0" lvl="0" indent="0" rtl="0">
              <a:spcBef>
                <a:spcPts val="160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Shape 1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5" name="Shape 10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We worked hard to maintain and improve bereavement leave language. HCPSS wanted to reduce the number of days you could take for certain family members. We removed the words “same sex” so that it includes all domestic partners. We also added anything that you see in bold, italics, and underlined. The team feels this language was a big win.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2" name="Shape 11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The language was updated to be in accordance with federal regulation.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cxnSp>
        <p:nvCxnSpPr>
          <p:cNvPr id="10" name="Shape 10"/>
          <p:cNvCxnSpPr/>
          <p:nvPr/>
        </p:nvCxnSpPr>
        <p:spPr>
          <a:xfrm>
            <a:off x="0" y="2998150"/>
            <a:ext cx="9144000" cy="0"/>
          </a:xfrm>
          <a:prstGeom prst="straightConnector1">
            <a:avLst/>
          </a:prstGeom>
          <a:noFill/>
          <a:ln w="19050" cap="flat" cmpd="sng">
            <a:solidFill>
              <a:schemeClr val="lt2"/>
            </a:solidFill>
            <a:prstDash val="solid"/>
            <a:round/>
            <a:headEnd type="none" w="sm" len="sm"/>
            <a:tailEnd type="none" w="sm" len="sm"/>
          </a:ln>
        </p:spPr>
      </p:cxnSp>
      <p:sp>
        <p:nvSpPr>
          <p:cNvPr id="11" name="Shape 11"/>
          <p:cNvSpPr txBox="1">
            <a:spLocks noGrp="1"/>
          </p:cNvSpPr>
          <p:nvPr>
            <p:ph type="ctrTitle"/>
          </p:nvPr>
        </p:nvSpPr>
        <p:spPr>
          <a:xfrm>
            <a:off x="510450" y="1257300"/>
            <a:ext cx="8123100" cy="1588500"/>
          </a:xfrm>
          <a:prstGeom prst="rect">
            <a:avLst/>
          </a:prstGeom>
        </p:spPr>
        <p:txBody>
          <a:bodyPr spcFirstLastPara="1" wrap="square" lIns="91425" tIns="91425" rIns="91425" bIns="91425" anchor="b" anchorCtr="0"/>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12" name="Shape 12"/>
          <p:cNvSpPr txBox="1">
            <a:spLocks noGrp="1"/>
          </p:cNvSpPr>
          <p:nvPr>
            <p:ph type="subTitle" idx="1"/>
          </p:nvPr>
        </p:nvSpPr>
        <p:spPr>
          <a:xfrm>
            <a:off x="510450" y="3182313"/>
            <a:ext cx="8123100" cy="630000"/>
          </a:xfrm>
          <a:prstGeom prst="rect">
            <a:avLst/>
          </a:prstGeom>
        </p:spPr>
        <p:txBody>
          <a:bodyPr spcFirstLastPara="1" wrap="square" lIns="91425" tIns="91425" rIns="91425" bIns="91425" anchor="t" anchorCtr="0"/>
          <a:lstStyle>
            <a:lvl1pPr lvl="0">
              <a:lnSpc>
                <a:spcPct val="100000"/>
              </a:lnSpc>
              <a:spcBef>
                <a:spcPts val="0"/>
              </a:spcBef>
              <a:spcAft>
                <a:spcPts val="0"/>
              </a:spcAft>
              <a:buClr>
                <a:schemeClr val="lt1"/>
              </a:buClr>
              <a:buSzPts val="2400"/>
              <a:buNone/>
              <a:defRPr sz="2400">
                <a:solidFill>
                  <a:schemeClr val="lt1"/>
                </a:solidFill>
              </a:defRPr>
            </a:lvl1pPr>
            <a:lvl2pPr lvl="1">
              <a:lnSpc>
                <a:spcPct val="100000"/>
              </a:lnSpc>
              <a:spcBef>
                <a:spcPts val="0"/>
              </a:spcBef>
              <a:spcAft>
                <a:spcPts val="0"/>
              </a:spcAft>
              <a:buClr>
                <a:schemeClr val="lt1"/>
              </a:buClr>
              <a:buSzPts val="2400"/>
              <a:buNone/>
              <a:defRPr sz="2400">
                <a:solidFill>
                  <a:schemeClr val="lt1"/>
                </a:solidFill>
              </a:defRPr>
            </a:lvl2pPr>
            <a:lvl3pPr lvl="2">
              <a:lnSpc>
                <a:spcPct val="100000"/>
              </a:lnSpc>
              <a:spcBef>
                <a:spcPts val="0"/>
              </a:spcBef>
              <a:spcAft>
                <a:spcPts val="0"/>
              </a:spcAft>
              <a:buClr>
                <a:schemeClr val="lt1"/>
              </a:buClr>
              <a:buSzPts val="2400"/>
              <a:buNone/>
              <a:defRPr sz="2400">
                <a:solidFill>
                  <a:schemeClr val="lt1"/>
                </a:solidFill>
              </a:defRPr>
            </a:lvl3pPr>
            <a:lvl4pPr lvl="3">
              <a:lnSpc>
                <a:spcPct val="100000"/>
              </a:lnSpc>
              <a:spcBef>
                <a:spcPts val="0"/>
              </a:spcBef>
              <a:spcAft>
                <a:spcPts val="0"/>
              </a:spcAft>
              <a:buClr>
                <a:schemeClr val="lt1"/>
              </a:buClr>
              <a:buSzPts val="2400"/>
              <a:buNone/>
              <a:defRPr sz="2400">
                <a:solidFill>
                  <a:schemeClr val="lt1"/>
                </a:solidFill>
              </a:defRPr>
            </a:lvl4pPr>
            <a:lvl5pPr lvl="4">
              <a:lnSpc>
                <a:spcPct val="100000"/>
              </a:lnSpc>
              <a:spcBef>
                <a:spcPts val="0"/>
              </a:spcBef>
              <a:spcAft>
                <a:spcPts val="0"/>
              </a:spcAft>
              <a:buClr>
                <a:schemeClr val="lt1"/>
              </a:buClr>
              <a:buSzPts val="2400"/>
              <a:buNone/>
              <a:defRPr sz="2400">
                <a:solidFill>
                  <a:schemeClr val="lt1"/>
                </a:solidFill>
              </a:defRPr>
            </a:lvl5pPr>
            <a:lvl6pPr lvl="5">
              <a:lnSpc>
                <a:spcPct val="100000"/>
              </a:lnSpc>
              <a:spcBef>
                <a:spcPts val="0"/>
              </a:spcBef>
              <a:spcAft>
                <a:spcPts val="0"/>
              </a:spcAft>
              <a:buClr>
                <a:schemeClr val="lt1"/>
              </a:buClr>
              <a:buSzPts val="2400"/>
              <a:buNone/>
              <a:defRPr sz="2400">
                <a:solidFill>
                  <a:schemeClr val="lt1"/>
                </a:solidFill>
              </a:defRPr>
            </a:lvl6pPr>
            <a:lvl7pPr lvl="6">
              <a:lnSpc>
                <a:spcPct val="100000"/>
              </a:lnSpc>
              <a:spcBef>
                <a:spcPts val="0"/>
              </a:spcBef>
              <a:spcAft>
                <a:spcPts val="0"/>
              </a:spcAft>
              <a:buClr>
                <a:schemeClr val="lt1"/>
              </a:buClr>
              <a:buSzPts val="2400"/>
              <a:buNone/>
              <a:defRPr sz="2400">
                <a:solidFill>
                  <a:schemeClr val="lt1"/>
                </a:solidFill>
              </a:defRPr>
            </a:lvl7pPr>
            <a:lvl8pPr lvl="7">
              <a:lnSpc>
                <a:spcPct val="100000"/>
              </a:lnSpc>
              <a:spcBef>
                <a:spcPts val="0"/>
              </a:spcBef>
              <a:spcAft>
                <a:spcPts val="0"/>
              </a:spcAft>
              <a:buClr>
                <a:schemeClr val="lt1"/>
              </a:buClr>
              <a:buSzPts val="2400"/>
              <a:buNone/>
              <a:defRPr sz="2400">
                <a:solidFill>
                  <a:schemeClr val="lt1"/>
                </a:solidFill>
              </a:defRPr>
            </a:lvl8pPr>
            <a:lvl9pPr lvl="8">
              <a:lnSpc>
                <a:spcPct val="100000"/>
              </a:lnSpc>
              <a:spcBef>
                <a:spcPts val="0"/>
              </a:spcBef>
              <a:spcAft>
                <a:spcPts val="0"/>
              </a:spcAft>
              <a:buClr>
                <a:schemeClr val="lt1"/>
              </a:buClr>
              <a:buSzPts val="2400"/>
              <a:buNone/>
              <a:defRPr sz="2400">
                <a:solidFill>
                  <a:schemeClr val="lt1"/>
                </a:solidFill>
              </a:defRPr>
            </a:lvl9pPr>
          </a:lstStyle>
          <a:p>
            <a:endParaRPr/>
          </a:p>
        </p:txBody>
      </p:sp>
      <p:sp>
        <p:nvSpPr>
          <p:cNvPr id="13" name="Shape 1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8"/>
        <p:cNvGrpSpPr/>
        <p:nvPr/>
      </p:nvGrpSpPr>
      <p:grpSpPr>
        <a:xfrm>
          <a:off x="0" y="0"/>
          <a:ext cx="0" cy="0"/>
          <a:chOff x="0" y="0"/>
          <a:chExt cx="0" cy="0"/>
        </a:xfrm>
      </p:grpSpPr>
      <p:sp>
        <p:nvSpPr>
          <p:cNvPr id="49" name="Shape 49"/>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0" name="Shape 50"/>
          <p:cNvSpPr txBox="1">
            <a:spLocks noGrp="1"/>
          </p:cNvSpPr>
          <p:nvPr>
            <p:ph type="title" hasCustomPrompt="1"/>
          </p:nvPr>
        </p:nvSpPr>
        <p:spPr>
          <a:xfrm>
            <a:off x="311700" y="991475"/>
            <a:ext cx="8520600" cy="1917900"/>
          </a:xfrm>
          <a:prstGeom prst="rect">
            <a:avLst/>
          </a:prstGeom>
        </p:spPr>
        <p:txBody>
          <a:bodyPr spcFirstLastPara="1" wrap="square" lIns="91425" tIns="91425" rIns="91425" bIns="91425" anchor="ctr" anchorCtr="0"/>
          <a:lstStyle>
            <a:lvl1pPr lvl="0" algn="ctr">
              <a:spcBef>
                <a:spcPts val="0"/>
              </a:spcBef>
              <a:spcAft>
                <a:spcPts val="0"/>
              </a:spcAft>
              <a:buSzPts val="14000"/>
              <a:buNone/>
              <a:defRPr sz="14000" b="1"/>
            </a:lvl1pPr>
            <a:lvl2pPr lvl="1" algn="ctr">
              <a:spcBef>
                <a:spcPts val="0"/>
              </a:spcBef>
              <a:spcAft>
                <a:spcPts val="0"/>
              </a:spcAft>
              <a:buSzPts val="14000"/>
              <a:buNone/>
              <a:defRPr sz="14000" b="1"/>
            </a:lvl2pPr>
            <a:lvl3pPr lvl="2" algn="ctr">
              <a:spcBef>
                <a:spcPts val="0"/>
              </a:spcBef>
              <a:spcAft>
                <a:spcPts val="0"/>
              </a:spcAft>
              <a:buSzPts val="14000"/>
              <a:buNone/>
              <a:defRPr sz="14000" b="1"/>
            </a:lvl3pPr>
            <a:lvl4pPr lvl="3" algn="ctr">
              <a:spcBef>
                <a:spcPts val="0"/>
              </a:spcBef>
              <a:spcAft>
                <a:spcPts val="0"/>
              </a:spcAft>
              <a:buSzPts val="14000"/>
              <a:buNone/>
              <a:defRPr sz="14000" b="1"/>
            </a:lvl4pPr>
            <a:lvl5pPr lvl="4" algn="ctr">
              <a:spcBef>
                <a:spcPts val="0"/>
              </a:spcBef>
              <a:spcAft>
                <a:spcPts val="0"/>
              </a:spcAft>
              <a:buSzPts val="14000"/>
              <a:buNone/>
              <a:defRPr sz="14000" b="1"/>
            </a:lvl5pPr>
            <a:lvl6pPr lvl="5" algn="ctr">
              <a:spcBef>
                <a:spcPts val="0"/>
              </a:spcBef>
              <a:spcAft>
                <a:spcPts val="0"/>
              </a:spcAft>
              <a:buSzPts val="14000"/>
              <a:buNone/>
              <a:defRPr sz="14000" b="1"/>
            </a:lvl6pPr>
            <a:lvl7pPr lvl="6" algn="ctr">
              <a:spcBef>
                <a:spcPts val="0"/>
              </a:spcBef>
              <a:spcAft>
                <a:spcPts val="0"/>
              </a:spcAft>
              <a:buSzPts val="14000"/>
              <a:buNone/>
              <a:defRPr sz="14000" b="1"/>
            </a:lvl7pPr>
            <a:lvl8pPr lvl="7" algn="ctr">
              <a:spcBef>
                <a:spcPts val="0"/>
              </a:spcBef>
              <a:spcAft>
                <a:spcPts val="0"/>
              </a:spcAft>
              <a:buSzPts val="14000"/>
              <a:buNone/>
              <a:defRPr sz="14000" b="1"/>
            </a:lvl8pPr>
            <a:lvl9pPr lvl="8" algn="ctr">
              <a:spcBef>
                <a:spcPts val="0"/>
              </a:spcBef>
              <a:spcAft>
                <a:spcPts val="0"/>
              </a:spcAft>
              <a:buSzPts val="14000"/>
              <a:buNone/>
              <a:defRPr sz="14000" b="1"/>
            </a:lvl9pPr>
          </a:lstStyle>
          <a:p>
            <a:r>
              <a:t>xx%</a:t>
            </a:r>
          </a:p>
        </p:txBody>
      </p:sp>
      <p:sp>
        <p:nvSpPr>
          <p:cNvPr id="51" name="Shape 51"/>
          <p:cNvSpPr txBox="1">
            <a:spLocks noGrp="1"/>
          </p:cNvSpPr>
          <p:nvPr>
            <p:ph type="body" idx="1"/>
          </p:nvPr>
        </p:nvSpPr>
        <p:spPr>
          <a:xfrm>
            <a:off x="311700" y="3071300"/>
            <a:ext cx="8520600" cy="901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2" name="Shape 5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Shape 5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4"/>
        <p:cNvGrpSpPr/>
        <p:nvPr/>
      </p:nvGrpSpPr>
      <p:grpSpPr>
        <a:xfrm>
          <a:off x="0" y="0"/>
          <a:ext cx="0" cy="0"/>
          <a:chOff x="0" y="0"/>
          <a:chExt cx="0" cy="0"/>
        </a:xfrm>
      </p:grpSpPr>
      <p:cxnSp>
        <p:nvCxnSpPr>
          <p:cNvPr id="15" name="Shape 15"/>
          <p:cNvCxnSpPr/>
          <p:nvPr/>
        </p:nvCxnSpPr>
        <p:spPr>
          <a:xfrm>
            <a:off x="0" y="2998150"/>
            <a:ext cx="9144000" cy="0"/>
          </a:xfrm>
          <a:prstGeom prst="straightConnector1">
            <a:avLst/>
          </a:prstGeom>
          <a:noFill/>
          <a:ln w="19050" cap="flat" cmpd="sng">
            <a:solidFill>
              <a:schemeClr val="lt2"/>
            </a:solidFill>
            <a:prstDash val="solid"/>
            <a:round/>
            <a:headEnd type="none" w="sm" len="sm"/>
            <a:tailEnd type="none" w="sm" len="sm"/>
          </a:ln>
        </p:spPr>
      </p:cxnSp>
      <p:sp>
        <p:nvSpPr>
          <p:cNvPr id="16" name="Shape 16"/>
          <p:cNvSpPr txBox="1">
            <a:spLocks noGrp="1"/>
          </p:cNvSpPr>
          <p:nvPr>
            <p:ph type="title"/>
          </p:nvPr>
        </p:nvSpPr>
        <p:spPr>
          <a:xfrm>
            <a:off x="510450" y="2057400"/>
            <a:ext cx="8123100" cy="778800"/>
          </a:xfrm>
          <a:prstGeom prst="rect">
            <a:avLst/>
          </a:prstGeom>
        </p:spPr>
        <p:txBody>
          <a:bodyPr spcFirstLastPara="1" wrap="square" lIns="91425" tIns="91425" rIns="91425" bIns="91425" anchor="b" anchorCtr="0"/>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17" name="Shape 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Shape 19"/>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 name="Shape 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1" name="Shape 2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2" name="Shape 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5" name="Shape 2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6" name="Shape 26"/>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7" name="Shape 2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0" name="Shape 3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3" name="Shape 33"/>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4" name="Shape 3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490250" y="526350"/>
            <a:ext cx="57975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7" name="Shape 3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8"/>
        <p:cNvGrpSpPr/>
        <p:nvPr/>
      </p:nvGrpSpPr>
      <p:grpSpPr>
        <a:xfrm>
          <a:off x="0" y="0"/>
          <a:ext cx="0" cy="0"/>
          <a:chOff x="0" y="0"/>
          <a:chExt cx="0" cy="0"/>
        </a:xfrm>
      </p:grpSpPr>
      <p:sp>
        <p:nvSpPr>
          <p:cNvPr id="39" name="Shape 39"/>
          <p:cNvSpPr/>
          <p:nvPr/>
        </p:nvSpPr>
        <p:spPr>
          <a:xfrm>
            <a:off x="4572000" y="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cxnSp>
        <p:nvCxnSpPr>
          <p:cNvPr id="40" name="Shape 40"/>
          <p:cNvCxnSpPr/>
          <p:nvPr/>
        </p:nvCxnSpPr>
        <p:spPr>
          <a:xfrm>
            <a:off x="5029675" y="4495500"/>
            <a:ext cx="468300" cy="0"/>
          </a:xfrm>
          <a:prstGeom prst="straightConnector1">
            <a:avLst/>
          </a:prstGeom>
          <a:noFill/>
          <a:ln w="19050" cap="flat" cmpd="sng">
            <a:solidFill>
              <a:schemeClr val="lt2"/>
            </a:solidFill>
            <a:prstDash val="solid"/>
            <a:round/>
            <a:headEnd type="none" w="sm" len="sm"/>
            <a:tailEnd type="none" w="sm" len="sm"/>
          </a:ln>
        </p:spPr>
      </p:cxnSp>
      <p:sp>
        <p:nvSpPr>
          <p:cNvPr id="41" name="Shape 41"/>
          <p:cNvSpPr txBox="1">
            <a:spLocks noGrp="1"/>
          </p:cNvSpPr>
          <p:nvPr>
            <p:ph type="title"/>
          </p:nvPr>
        </p:nvSpPr>
        <p:spPr>
          <a:xfrm>
            <a:off x="265500" y="1205825"/>
            <a:ext cx="4045200" cy="15096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2" name="Shape 42"/>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3" name="Shape 43"/>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44" name="Shape 4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
        <p:cNvGrpSpPr/>
        <p:nvPr/>
      </p:nvGrpSpPr>
      <p:grpSpPr>
        <a:xfrm>
          <a:off x="0" y="0"/>
          <a:ext cx="0" cy="0"/>
          <a:chOff x="0" y="0"/>
          <a:chExt cx="0" cy="0"/>
        </a:xfrm>
      </p:grpSpPr>
      <p:sp>
        <p:nvSpPr>
          <p:cNvPr id="46" name="Shape 46"/>
          <p:cNvSpPr txBox="1">
            <a:spLocks noGrp="1"/>
          </p:cNvSpPr>
          <p:nvPr>
            <p:ph type="body" idx="1"/>
          </p:nvPr>
        </p:nvSpPr>
        <p:spPr>
          <a:xfrm>
            <a:off x="311700" y="4236825"/>
            <a:ext cx="5998800" cy="5988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2100"/>
              <a:buNone/>
              <a:defRPr sz="2100"/>
            </a:lvl1pPr>
          </a:lstStyle>
          <a:p>
            <a:endParaRPr/>
          </a:p>
        </p:txBody>
      </p:sp>
      <p:sp>
        <p:nvSpPr>
          <p:cNvPr id="47" name="Shape 4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pearmint">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1pPr>
            <a:lvl2pPr lvl="1">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2pPr>
            <a:lvl3pPr lvl="2">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3pPr>
            <a:lvl4pPr lvl="3">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4pPr>
            <a:lvl5pPr lvl="4">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5pPr>
            <a:lvl6pPr lvl="5">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6pPr>
            <a:lvl7pPr lvl="6">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7pPr>
            <a:lvl8pPr lvl="7">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8pPr>
            <a:lvl9pPr lvl="8">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accent3"/>
              </a:buClr>
              <a:buSzPts val="1800"/>
              <a:buFont typeface="Proxima Nova"/>
              <a:buChar char="●"/>
              <a:defRPr sz="1800">
                <a:solidFill>
                  <a:schemeClr val="accent3"/>
                </a:solidFill>
                <a:latin typeface="Proxima Nova"/>
                <a:ea typeface="Proxima Nova"/>
                <a:cs typeface="Proxima Nova"/>
                <a:sym typeface="Proxima Nova"/>
              </a:defRPr>
            </a:lvl1pPr>
            <a:lvl2pPr marL="914400" lvl="1" indent="-3175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2pPr>
            <a:lvl3pPr marL="1371600" lvl="2" indent="-3175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3pPr>
            <a:lvl4pPr marL="1828800" lvl="3" indent="-3175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4pPr>
            <a:lvl5pPr marL="2286000" lvl="4" indent="-3175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5pPr>
            <a:lvl6pPr marL="2743200" lvl="5" indent="-3175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6pPr>
            <a:lvl7pPr marL="3200400" lvl="6" indent="-3175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7pPr>
            <a:lvl8pPr marL="3657600" lvl="7" indent="-3175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8pPr>
            <a:lvl9pPr marL="4114800" lvl="8" indent="-317500">
              <a:lnSpc>
                <a:spcPct val="115000"/>
              </a:lnSpc>
              <a:spcBef>
                <a:spcPts val="1600"/>
              </a:spcBef>
              <a:spcAft>
                <a:spcPts val="1600"/>
              </a:spcAft>
              <a:buClr>
                <a:schemeClr val="accent3"/>
              </a:buClr>
              <a:buSzPts val="1400"/>
              <a:buFont typeface="Proxima Nova"/>
              <a:buChar char="■"/>
              <a:defRPr>
                <a:solidFill>
                  <a:schemeClr val="accent3"/>
                </a:solidFill>
                <a:latin typeface="Proxima Nova"/>
                <a:ea typeface="Proxima Nova"/>
                <a:cs typeface="Proxima Nova"/>
                <a:sym typeface="Proxima Nova"/>
              </a:defRPr>
            </a:lvl9pPr>
          </a:lstStyle>
          <a:p>
            <a:endParaRPr/>
          </a:p>
        </p:txBody>
      </p:sp>
      <p:sp>
        <p:nvSpPr>
          <p:cNvPr id="8" name="Shape 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1"/>
                </a:solidFill>
                <a:latin typeface="Proxima Nova"/>
                <a:ea typeface="Proxima Nova"/>
                <a:cs typeface="Proxima Nova"/>
                <a:sym typeface="Proxima Nova"/>
              </a:defRPr>
            </a:lvl1pPr>
            <a:lvl2pPr lvl="1" algn="r">
              <a:buNone/>
              <a:defRPr sz="1000">
                <a:solidFill>
                  <a:schemeClr val="dk1"/>
                </a:solidFill>
                <a:latin typeface="Proxima Nova"/>
                <a:ea typeface="Proxima Nova"/>
                <a:cs typeface="Proxima Nova"/>
                <a:sym typeface="Proxima Nova"/>
              </a:defRPr>
            </a:lvl2pPr>
            <a:lvl3pPr lvl="2" algn="r">
              <a:buNone/>
              <a:defRPr sz="1000">
                <a:solidFill>
                  <a:schemeClr val="dk1"/>
                </a:solidFill>
                <a:latin typeface="Proxima Nova"/>
                <a:ea typeface="Proxima Nova"/>
                <a:cs typeface="Proxima Nova"/>
                <a:sym typeface="Proxima Nova"/>
              </a:defRPr>
            </a:lvl3pPr>
            <a:lvl4pPr lvl="3" algn="r">
              <a:buNone/>
              <a:defRPr sz="1000">
                <a:solidFill>
                  <a:schemeClr val="dk1"/>
                </a:solidFill>
                <a:latin typeface="Proxima Nova"/>
                <a:ea typeface="Proxima Nova"/>
                <a:cs typeface="Proxima Nova"/>
                <a:sym typeface="Proxima Nova"/>
              </a:defRPr>
            </a:lvl4pPr>
            <a:lvl5pPr lvl="4" algn="r">
              <a:buNone/>
              <a:defRPr sz="1000">
                <a:solidFill>
                  <a:schemeClr val="dk1"/>
                </a:solidFill>
                <a:latin typeface="Proxima Nova"/>
                <a:ea typeface="Proxima Nova"/>
                <a:cs typeface="Proxima Nova"/>
                <a:sym typeface="Proxima Nova"/>
              </a:defRPr>
            </a:lvl5pPr>
            <a:lvl6pPr lvl="5" algn="r">
              <a:buNone/>
              <a:defRPr sz="1000">
                <a:solidFill>
                  <a:schemeClr val="dk1"/>
                </a:solidFill>
                <a:latin typeface="Proxima Nova"/>
                <a:ea typeface="Proxima Nova"/>
                <a:cs typeface="Proxima Nova"/>
                <a:sym typeface="Proxima Nova"/>
              </a:defRPr>
            </a:lvl6pPr>
            <a:lvl7pPr lvl="6" algn="r">
              <a:buNone/>
              <a:defRPr sz="1000">
                <a:solidFill>
                  <a:schemeClr val="dk1"/>
                </a:solidFill>
                <a:latin typeface="Proxima Nova"/>
                <a:ea typeface="Proxima Nova"/>
                <a:cs typeface="Proxima Nova"/>
                <a:sym typeface="Proxima Nova"/>
              </a:defRPr>
            </a:lvl7pPr>
            <a:lvl8pPr lvl="7" algn="r">
              <a:buNone/>
              <a:defRPr sz="1000">
                <a:solidFill>
                  <a:schemeClr val="dk1"/>
                </a:solidFill>
                <a:latin typeface="Proxima Nova"/>
                <a:ea typeface="Proxima Nova"/>
                <a:cs typeface="Proxima Nova"/>
                <a:sym typeface="Proxima Nova"/>
              </a:defRPr>
            </a:lvl8pPr>
            <a:lvl9pPr lvl="8" algn="r">
              <a:buNone/>
              <a:defRPr sz="1000">
                <a:solidFill>
                  <a:schemeClr val="dk1"/>
                </a:solidFill>
                <a:latin typeface="Proxima Nova"/>
                <a:ea typeface="Proxima Nova"/>
                <a:cs typeface="Proxima Nova"/>
                <a:sym typeface="Proxima Nova"/>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58"/>
        <p:cNvGrpSpPr/>
        <p:nvPr/>
      </p:nvGrpSpPr>
      <p:grpSpPr>
        <a:xfrm>
          <a:off x="0" y="0"/>
          <a:ext cx="0" cy="0"/>
          <a:chOff x="0" y="0"/>
          <a:chExt cx="0" cy="0"/>
        </a:xfrm>
      </p:grpSpPr>
      <p:sp>
        <p:nvSpPr>
          <p:cNvPr id="59" name="Shape 59"/>
          <p:cNvSpPr txBox="1">
            <a:spLocks noGrp="1"/>
          </p:cNvSpPr>
          <p:nvPr>
            <p:ph type="ctrTitle"/>
          </p:nvPr>
        </p:nvSpPr>
        <p:spPr>
          <a:xfrm>
            <a:off x="550025" y="530175"/>
            <a:ext cx="8123100" cy="1551000"/>
          </a:xfrm>
          <a:prstGeom prst="rect">
            <a:avLst/>
          </a:prstGeom>
        </p:spPr>
        <p:txBody>
          <a:bodyPr spcFirstLastPara="1" wrap="square" lIns="91425" tIns="91425" rIns="91425" bIns="91425" anchor="b" anchorCtr="0">
            <a:noAutofit/>
          </a:bodyPr>
          <a:lstStyle/>
          <a:p>
            <a:pPr marL="0" lvl="0" indent="0" algn="ctr">
              <a:spcBef>
                <a:spcPts val="0"/>
              </a:spcBef>
              <a:spcAft>
                <a:spcPts val="0"/>
              </a:spcAft>
              <a:buNone/>
            </a:pPr>
            <a:r>
              <a:rPr lang="en" dirty="0">
                <a:solidFill>
                  <a:srgbClr val="000000"/>
                </a:solidFill>
              </a:rPr>
              <a:t>ESP </a:t>
            </a:r>
            <a:r>
              <a:rPr lang="en-US" dirty="0">
                <a:solidFill>
                  <a:srgbClr val="000000"/>
                </a:solidFill>
              </a:rPr>
              <a:t>Tentative Negotiated Agreement</a:t>
            </a:r>
            <a:r>
              <a:rPr lang="en" dirty="0">
                <a:solidFill>
                  <a:srgbClr val="000000"/>
                </a:solidFill>
              </a:rPr>
              <a:t> - </a:t>
            </a:r>
            <a:endParaRPr dirty="0">
              <a:solidFill>
                <a:srgbClr val="000000"/>
              </a:solidFill>
            </a:endParaRPr>
          </a:p>
          <a:p>
            <a:pPr marL="0" lvl="0" indent="0" algn="ctr">
              <a:spcBef>
                <a:spcPts val="0"/>
              </a:spcBef>
              <a:spcAft>
                <a:spcPts val="0"/>
              </a:spcAft>
              <a:buNone/>
            </a:pPr>
            <a:r>
              <a:rPr lang="en" dirty="0">
                <a:solidFill>
                  <a:srgbClr val="000000"/>
                </a:solidFill>
              </a:rPr>
              <a:t>May 2018</a:t>
            </a:r>
            <a:endParaRPr dirty="0">
              <a:solidFill>
                <a:srgbClr val="000000"/>
              </a:solidFill>
            </a:endParaRPr>
          </a:p>
        </p:txBody>
      </p:sp>
      <p:pic>
        <p:nvPicPr>
          <p:cNvPr id="60" name="Shape 60"/>
          <p:cNvPicPr preferRelativeResize="0"/>
          <p:nvPr/>
        </p:nvPicPr>
        <p:blipFill>
          <a:blip r:embed="rId3">
            <a:alphaModFix/>
          </a:blip>
          <a:stretch>
            <a:fillRect/>
          </a:stretch>
        </p:blipFill>
        <p:spPr>
          <a:xfrm>
            <a:off x="2374800" y="2159325"/>
            <a:ext cx="4491500" cy="29733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solidFill>
                  <a:srgbClr val="000000"/>
                </a:solidFill>
              </a:rPr>
              <a:t>Article 7 -Leaves</a:t>
            </a:r>
            <a:endParaRPr>
              <a:solidFill>
                <a:srgbClr val="000000"/>
              </a:solidFill>
            </a:endParaRPr>
          </a:p>
        </p:txBody>
      </p:sp>
      <p:sp>
        <p:nvSpPr>
          <p:cNvPr id="122" name="Shape 122"/>
          <p:cNvSpPr txBox="1">
            <a:spLocks noGrp="1"/>
          </p:cNvSpPr>
          <p:nvPr>
            <p:ph type="body" idx="1"/>
          </p:nvPr>
        </p:nvSpPr>
        <p:spPr>
          <a:xfrm>
            <a:off x="311700" y="1152475"/>
            <a:ext cx="8520600" cy="37854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b="1" u="sng"/>
              <a:t>Current Language</a:t>
            </a:r>
            <a:r>
              <a:rPr lang="en" b="1"/>
              <a:t> </a:t>
            </a:r>
            <a:r>
              <a:rPr lang="en"/>
              <a:t>- </a:t>
            </a:r>
            <a:r>
              <a:rPr lang="en" sz="1600" i="1">
                <a:solidFill>
                  <a:srgbClr val="434343"/>
                </a:solidFill>
              </a:rPr>
              <a:t>A leave of absence without pay of up to two (2) years may be granted to any employee who serves in the Peace Corps or Americorps.</a:t>
            </a:r>
            <a:r>
              <a:rPr lang="en" sz="1600">
                <a:solidFill>
                  <a:srgbClr val="434343"/>
                </a:solidFill>
              </a:rPr>
              <a:t> </a:t>
            </a:r>
            <a:endParaRPr sz="1600">
              <a:solidFill>
                <a:srgbClr val="434343"/>
              </a:solidFill>
            </a:endParaRPr>
          </a:p>
          <a:p>
            <a:pPr marL="0" lvl="0" indent="0" rtl="0">
              <a:spcBef>
                <a:spcPts val="1600"/>
              </a:spcBef>
              <a:spcAft>
                <a:spcPts val="0"/>
              </a:spcAft>
              <a:buNone/>
            </a:pPr>
            <a:r>
              <a:rPr lang="en" b="1" u="sng"/>
              <a:t>New Agre</a:t>
            </a:r>
            <a:r>
              <a:rPr lang="en" b="1" u="sng">
                <a:solidFill>
                  <a:srgbClr val="666666"/>
                </a:solidFill>
              </a:rPr>
              <a:t>ement</a:t>
            </a:r>
            <a:r>
              <a:rPr lang="en" b="1">
                <a:solidFill>
                  <a:srgbClr val="666666"/>
                </a:solidFill>
              </a:rPr>
              <a:t> </a:t>
            </a:r>
            <a:r>
              <a:rPr lang="en" sz="1600">
                <a:solidFill>
                  <a:srgbClr val="434343"/>
                </a:solidFill>
              </a:rPr>
              <a:t>- </a:t>
            </a:r>
            <a:r>
              <a:rPr lang="en" sz="1600" i="1">
                <a:solidFill>
                  <a:srgbClr val="434343"/>
                </a:solidFill>
              </a:rPr>
              <a:t>A leave of absence without pay of up to two (2) years may be granted to any employee who serves in the Peace Corps or Americorps.</a:t>
            </a:r>
            <a:r>
              <a:rPr lang="en" sz="1600">
                <a:solidFill>
                  <a:srgbClr val="434343"/>
                </a:solidFill>
              </a:rPr>
              <a:t> </a:t>
            </a:r>
            <a:r>
              <a:rPr lang="en" sz="1600" b="1" i="1" u="sng">
                <a:solidFill>
                  <a:srgbClr val="434343"/>
                </a:solidFill>
              </a:rPr>
              <a:t>Upon return from leave granted pursuant to 7.8 and 7.16 of this Article, an employee shall be restored to his/her former position or to a position of like nature and status and will be considered as if he/she were actively employed by the Board during the leave and will be placed on the salary schedule at the level he/she would have achieved if he/she had not been absent. </a:t>
            </a:r>
            <a:endParaRPr sz="1600" b="1" i="1" u="sng">
              <a:solidFill>
                <a:srgbClr val="434343"/>
              </a:solidFill>
            </a:endParaRPr>
          </a:p>
          <a:p>
            <a:pPr marL="0" lvl="0" indent="0" rtl="0">
              <a:spcBef>
                <a:spcPts val="1600"/>
              </a:spcBef>
              <a:spcAft>
                <a:spcPts val="0"/>
              </a:spcAft>
              <a:buNone/>
            </a:pPr>
            <a:endParaRPr sz="1600" u="sng">
              <a:solidFill>
                <a:srgbClr val="434343"/>
              </a:solidFill>
            </a:endParaRPr>
          </a:p>
          <a:p>
            <a:pPr marL="0" lvl="0" indent="0" rtl="0">
              <a:spcBef>
                <a:spcPts val="1600"/>
              </a:spcBef>
              <a:spcAft>
                <a:spcPts val="1600"/>
              </a:spcAft>
              <a:buNone/>
            </a:pPr>
            <a:endParaRPr/>
          </a:p>
        </p:txBody>
      </p:sp>
      <p:pic>
        <p:nvPicPr>
          <p:cNvPr id="123" name="Shape 123"/>
          <p:cNvPicPr preferRelativeResize="0"/>
          <p:nvPr/>
        </p:nvPicPr>
        <p:blipFill>
          <a:blip r:embed="rId3">
            <a:alphaModFix/>
          </a:blip>
          <a:stretch>
            <a:fillRect/>
          </a:stretch>
        </p:blipFill>
        <p:spPr>
          <a:xfrm>
            <a:off x="3474752" y="3735001"/>
            <a:ext cx="1997599" cy="112364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Shape 1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Article 9-Protection of Members</a:t>
            </a:r>
            <a:endParaRPr/>
          </a:p>
        </p:txBody>
      </p:sp>
      <p:sp>
        <p:nvSpPr>
          <p:cNvPr id="129" name="Shape 12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b="1" u="sng"/>
              <a:t>Current Language</a:t>
            </a:r>
            <a:r>
              <a:rPr lang="en" b="1"/>
              <a:t> </a:t>
            </a:r>
            <a:r>
              <a:rPr lang="en"/>
              <a:t>- </a:t>
            </a:r>
            <a:r>
              <a:rPr lang="en" sz="1600">
                <a:solidFill>
                  <a:srgbClr val="434343"/>
                </a:solidFill>
              </a:rPr>
              <a:t>No current language </a:t>
            </a:r>
            <a:endParaRPr sz="1600">
              <a:solidFill>
                <a:srgbClr val="434343"/>
              </a:solidFill>
            </a:endParaRPr>
          </a:p>
          <a:p>
            <a:pPr marL="0" lvl="0" indent="0">
              <a:spcBef>
                <a:spcPts val="1600"/>
              </a:spcBef>
              <a:spcAft>
                <a:spcPts val="0"/>
              </a:spcAft>
              <a:buNone/>
            </a:pPr>
            <a:endParaRPr u="sng"/>
          </a:p>
          <a:p>
            <a:pPr marL="0" lvl="0" indent="0" rtl="0">
              <a:spcBef>
                <a:spcPts val="1600"/>
              </a:spcBef>
              <a:spcAft>
                <a:spcPts val="0"/>
              </a:spcAft>
              <a:buNone/>
            </a:pPr>
            <a:r>
              <a:rPr lang="en" b="1" u="sng"/>
              <a:t>New Agreement</a:t>
            </a:r>
            <a:r>
              <a:rPr lang="en" b="1"/>
              <a:t> </a:t>
            </a:r>
            <a:r>
              <a:rPr lang="en"/>
              <a:t>- </a:t>
            </a:r>
            <a:r>
              <a:rPr lang="en" i="1"/>
              <a:t>All schools must have a two-way communication system in which an employee can initiate calls to the school office. Schools presently without such a system shall have them included in their Safety/Security Plans.</a:t>
            </a:r>
            <a:endParaRPr sz="1600" i="1">
              <a:solidFill>
                <a:srgbClr val="434343"/>
              </a:solidFill>
            </a:endParaRPr>
          </a:p>
          <a:p>
            <a:pPr marL="0" lvl="0" indent="0" rtl="0">
              <a:spcBef>
                <a:spcPts val="1600"/>
              </a:spcBef>
              <a:spcAft>
                <a:spcPts val="0"/>
              </a:spcAft>
              <a:buNone/>
            </a:pPr>
            <a:endParaRPr sz="1600" i="1">
              <a:solidFill>
                <a:srgbClr val="434343"/>
              </a:solidFill>
            </a:endParaRPr>
          </a:p>
          <a:p>
            <a:pPr marL="0" lvl="0" indent="0" rtl="0">
              <a:spcBef>
                <a:spcPts val="1600"/>
              </a:spcBef>
              <a:spcAft>
                <a:spcPts val="1600"/>
              </a:spcAft>
              <a:buNone/>
            </a:pPr>
            <a:endParaRPr sz="1600" i="1">
              <a:solidFill>
                <a:srgbClr val="434343"/>
              </a:solidFill>
            </a:endParaRPr>
          </a:p>
        </p:txBody>
      </p:sp>
      <p:pic>
        <p:nvPicPr>
          <p:cNvPr id="130" name="Shape 130"/>
          <p:cNvPicPr preferRelativeResize="0"/>
          <p:nvPr/>
        </p:nvPicPr>
        <p:blipFill>
          <a:blip r:embed="rId3">
            <a:alphaModFix/>
          </a:blip>
          <a:stretch>
            <a:fillRect/>
          </a:stretch>
        </p:blipFill>
        <p:spPr>
          <a:xfrm>
            <a:off x="6670942" y="142425"/>
            <a:ext cx="1531175" cy="204157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Shape 13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Article 9 - Protection of Members</a:t>
            </a:r>
            <a:endParaRPr/>
          </a:p>
        </p:txBody>
      </p:sp>
      <p:sp>
        <p:nvSpPr>
          <p:cNvPr id="136" name="Shape 13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b="1" u="sng"/>
              <a:t>Current Language</a:t>
            </a:r>
            <a:r>
              <a:rPr lang="en"/>
              <a:t> -no language</a:t>
            </a:r>
            <a:endParaRPr sz="1600">
              <a:solidFill>
                <a:srgbClr val="434343"/>
              </a:solidFill>
            </a:endParaRPr>
          </a:p>
          <a:p>
            <a:pPr marL="0" lvl="0" indent="0">
              <a:spcBef>
                <a:spcPts val="1600"/>
              </a:spcBef>
              <a:spcAft>
                <a:spcPts val="0"/>
              </a:spcAft>
              <a:buNone/>
            </a:pPr>
            <a:endParaRPr u="sng"/>
          </a:p>
          <a:p>
            <a:pPr marL="0" lvl="0" indent="0" rtl="0">
              <a:spcBef>
                <a:spcPts val="1600"/>
              </a:spcBef>
              <a:spcAft>
                <a:spcPts val="1600"/>
              </a:spcAft>
              <a:buNone/>
            </a:pPr>
            <a:r>
              <a:rPr lang="en" b="1" u="sng"/>
              <a:t>New Agreement</a:t>
            </a:r>
            <a:r>
              <a:rPr lang="en"/>
              <a:t> - The Board shall provide an Employee Assistance Program (EAP) for employees who voluntarily seek assistance.</a:t>
            </a:r>
            <a:endParaRPr sz="1600" i="1">
              <a:solidFill>
                <a:srgbClr val="434343"/>
              </a:solidFill>
            </a:endParaRPr>
          </a:p>
        </p:txBody>
      </p:sp>
      <p:pic>
        <p:nvPicPr>
          <p:cNvPr id="137" name="Shape 137"/>
          <p:cNvPicPr preferRelativeResize="0"/>
          <p:nvPr/>
        </p:nvPicPr>
        <p:blipFill>
          <a:blip r:embed="rId3">
            <a:alphaModFix/>
          </a:blip>
          <a:stretch>
            <a:fillRect/>
          </a:stretch>
        </p:blipFill>
        <p:spPr>
          <a:xfrm>
            <a:off x="5895268" y="2888268"/>
            <a:ext cx="2891549" cy="18504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Shape 14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solidFill>
                  <a:srgbClr val="000000"/>
                </a:solidFill>
              </a:rPr>
              <a:t>Article 11 - Working Hours &amp; Working Conditions</a:t>
            </a:r>
            <a:endParaRPr>
              <a:solidFill>
                <a:srgbClr val="000000"/>
              </a:solidFill>
            </a:endParaRPr>
          </a:p>
        </p:txBody>
      </p:sp>
      <p:sp>
        <p:nvSpPr>
          <p:cNvPr id="143" name="Shape 143"/>
          <p:cNvSpPr txBox="1">
            <a:spLocks noGrp="1"/>
          </p:cNvSpPr>
          <p:nvPr>
            <p:ph type="body" idx="1"/>
          </p:nvPr>
        </p:nvSpPr>
        <p:spPr>
          <a:xfrm>
            <a:off x="311700" y="1017725"/>
            <a:ext cx="8520600" cy="39429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b="1" u="sng"/>
              <a:t>Current Language</a:t>
            </a:r>
            <a:r>
              <a:rPr lang="en" b="1"/>
              <a:t> </a:t>
            </a:r>
            <a:r>
              <a:rPr lang="en"/>
              <a:t>-no language</a:t>
            </a:r>
            <a:endParaRPr u="sng"/>
          </a:p>
          <a:p>
            <a:pPr marL="0" lvl="0" indent="0">
              <a:spcBef>
                <a:spcPts val="1600"/>
              </a:spcBef>
              <a:spcAft>
                <a:spcPts val="0"/>
              </a:spcAft>
              <a:buNone/>
            </a:pPr>
            <a:r>
              <a:rPr lang="en" b="1" u="sng"/>
              <a:t>New Agre</a:t>
            </a:r>
            <a:r>
              <a:rPr lang="en" b="1" u="sng">
                <a:solidFill>
                  <a:srgbClr val="666666"/>
                </a:solidFill>
              </a:rPr>
              <a:t>ement</a:t>
            </a:r>
            <a:r>
              <a:rPr lang="en" b="1">
                <a:solidFill>
                  <a:srgbClr val="666666"/>
                </a:solidFill>
              </a:rPr>
              <a:t> </a:t>
            </a:r>
            <a:r>
              <a:rPr lang="en" sz="1600">
                <a:solidFill>
                  <a:srgbClr val="434343"/>
                </a:solidFill>
              </a:rPr>
              <a:t>- </a:t>
            </a:r>
            <a:r>
              <a:rPr lang="en" sz="1600" i="1">
                <a:solidFill>
                  <a:srgbClr val="434343"/>
                </a:solidFill>
              </a:rPr>
              <a:t>Food and Nutritional Service Assistance will not be required to take their duty-free lunch break at the end of their shift.</a:t>
            </a:r>
            <a:endParaRPr sz="1600" i="1">
              <a:solidFill>
                <a:srgbClr val="434343"/>
              </a:solidFill>
            </a:endParaRPr>
          </a:p>
          <a:p>
            <a:pPr marL="0" lvl="0" indent="0">
              <a:spcBef>
                <a:spcPts val="1600"/>
              </a:spcBef>
              <a:spcAft>
                <a:spcPts val="0"/>
              </a:spcAft>
              <a:buNone/>
            </a:pPr>
            <a:r>
              <a:rPr lang="en" b="1" u="sng">
                <a:solidFill>
                  <a:srgbClr val="434343"/>
                </a:solidFill>
              </a:rPr>
              <a:t>New Agreement</a:t>
            </a:r>
            <a:r>
              <a:rPr lang="en" b="1" i="1">
                <a:solidFill>
                  <a:srgbClr val="434343"/>
                </a:solidFill>
              </a:rPr>
              <a:t>-</a:t>
            </a:r>
            <a:r>
              <a:rPr lang="en" sz="1600" i="1">
                <a:solidFill>
                  <a:srgbClr val="434343"/>
                </a:solidFill>
              </a:rPr>
              <a:t>  In arranging schedules for employees who are assigned to more than one work location, every effort will be made to limit the amount of travel between work locations. Adequate travel time shall be allowed for employees who are required to report to another work location during the duty day. Travel time shall be exclusive of lunch. </a:t>
            </a:r>
            <a:endParaRPr sz="1600" i="1">
              <a:solidFill>
                <a:srgbClr val="434343"/>
              </a:solidFill>
            </a:endParaRPr>
          </a:p>
          <a:p>
            <a:pPr marL="0" lvl="0" indent="0">
              <a:spcBef>
                <a:spcPts val="1600"/>
              </a:spcBef>
              <a:spcAft>
                <a:spcPts val="0"/>
              </a:spcAft>
              <a:buNone/>
            </a:pPr>
            <a:endParaRPr sz="1600" i="1">
              <a:solidFill>
                <a:srgbClr val="434343"/>
              </a:solidFill>
            </a:endParaRPr>
          </a:p>
          <a:p>
            <a:pPr marL="0" lvl="0" indent="0" rtl="0">
              <a:spcBef>
                <a:spcPts val="1600"/>
              </a:spcBef>
              <a:spcAft>
                <a:spcPts val="0"/>
              </a:spcAft>
              <a:buNone/>
            </a:pPr>
            <a:endParaRPr sz="1600">
              <a:solidFill>
                <a:srgbClr val="434343"/>
              </a:solidFill>
            </a:endParaRPr>
          </a:p>
          <a:p>
            <a:pPr marL="0" lvl="0" indent="0" rtl="0">
              <a:spcBef>
                <a:spcPts val="1600"/>
              </a:spcBef>
              <a:spcAft>
                <a:spcPts val="1600"/>
              </a:spcAft>
              <a:buNone/>
            </a:pPr>
            <a:endParaRPr/>
          </a:p>
        </p:txBody>
      </p:sp>
      <p:pic>
        <p:nvPicPr>
          <p:cNvPr id="144" name="Shape 144"/>
          <p:cNvPicPr preferRelativeResize="0"/>
          <p:nvPr/>
        </p:nvPicPr>
        <p:blipFill>
          <a:blip r:embed="rId3">
            <a:alphaModFix/>
          </a:blip>
          <a:stretch>
            <a:fillRect/>
          </a:stretch>
        </p:blipFill>
        <p:spPr>
          <a:xfrm>
            <a:off x="3505200" y="3582200"/>
            <a:ext cx="1776927" cy="133269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Shape 14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solidFill>
                  <a:srgbClr val="000000"/>
                </a:solidFill>
              </a:rPr>
              <a:t>Article 11 - Working Hours &amp; Working Conditions</a:t>
            </a:r>
            <a:endParaRPr>
              <a:solidFill>
                <a:srgbClr val="000000"/>
              </a:solidFill>
            </a:endParaRPr>
          </a:p>
        </p:txBody>
      </p:sp>
      <p:sp>
        <p:nvSpPr>
          <p:cNvPr id="150" name="Shape 15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1600" b="1" u="sng">
                <a:solidFill>
                  <a:srgbClr val="434343"/>
                </a:solidFill>
              </a:rPr>
              <a:t>Current Language </a:t>
            </a:r>
            <a:r>
              <a:rPr lang="en" sz="1600" i="1">
                <a:solidFill>
                  <a:srgbClr val="434343"/>
                </a:solidFill>
              </a:rPr>
              <a:t>- No language</a:t>
            </a:r>
            <a:endParaRPr sz="1600" i="1">
              <a:solidFill>
                <a:srgbClr val="434343"/>
              </a:solidFill>
            </a:endParaRPr>
          </a:p>
          <a:p>
            <a:pPr marL="0" lvl="0" indent="0">
              <a:spcBef>
                <a:spcPts val="1600"/>
              </a:spcBef>
              <a:spcAft>
                <a:spcPts val="0"/>
              </a:spcAft>
              <a:buNone/>
            </a:pPr>
            <a:r>
              <a:rPr lang="en" sz="1600" b="1" u="sng">
                <a:solidFill>
                  <a:srgbClr val="434343"/>
                </a:solidFill>
              </a:rPr>
              <a:t>New Agreement</a:t>
            </a:r>
            <a:r>
              <a:rPr lang="en" sz="1600" b="1" i="1">
                <a:solidFill>
                  <a:srgbClr val="434343"/>
                </a:solidFill>
              </a:rPr>
              <a:t>-</a:t>
            </a:r>
            <a:r>
              <a:rPr lang="en" sz="1600" i="1">
                <a:solidFill>
                  <a:srgbClr val="434343"/>
                </a:solidFill>
              </a:rPr>
              <a:t> The Board shall make available, at no cost to the employee, appropriate protective and safety equipment for use in the performance of the employee’s job. (At the table we discussed need for arm guards, eye protection, clothing protection, protective gloves that are ¾ length, heat-resistant, waterproof and waterproof aprons.)</a:t>
            </a:r>
            <a:endParaRPr sz="1600" i="1">
              <a:solidFill>
                <a:srgbClr val="434343"/>
              </a:solidFill>
            </a:endParaRPr>
          </a:p>
          <a:p>
            <a:pPr marL="0" lvl="0" indent="0" rtl="0">
              <a:spcBef>
                <a:spcPts val="1600"/>
              </a:spcBef>
              <a:spcAft>
                <a:spcPts val="0"/>
              </a:spcAft>
              <a:buNone/>
            </a:pPr>
            <a:r>
              <a:rPr lang="en" sz="1600" b="1" u="sng">
                <a:solidFill>
                  <a:srgbClr val="434343"/>
                </a:solidFill>
              </a:rPr>
              <a:t>New Agreement</a:t>
            </a:r>
            <a:r>
              <a:rPr lang="en" sz="1600" i="1">
                <a:solidFill>
                  <a:srgbClr val="434343"/>
                </a:solidFill>
              </a:rPr>
              <a:t>- Employees are not required to clean up bodily fluids.</a:t>
            </a:r>
            <a:endParaRPr sz="1600" i="1">
              <a:solidFill>
                <a:srgbClr val="434343"/>
              </a:solidFill>
            </a:endParaRPr>
          </a:p>
          <a:p>
            <a:pPr marL="0" lvl="0" indent="0" rtl="0">
              <a:spcBef>
                <a:spcPts val="1600"/>
              </a:spcBef>
              <a:spcAft>
                <a:spcPts val="0"/>
              </a:spcAft>
              <a:buNone/>
            </a:pPr>
            <a:endParaRPr sz="1600">
              <a:solidFill>
                <a:srgbClr val="434343"/>
              </a:solidFill>
            </a:endParaRPr>
          </a:p>
          <a:p>
            <a:pPr marL="0" lvl="0" indent="0" rtl="0">
              <a:spcBef>
                <a:spcPts val="1600"/>
              </a:spcBef>
              <a:spcAft>
                <a:spcPts val="1600"/>
              </a:spcAft>
              <a:buNone/>
            </a:pPr>
            <a:endParaRPr/>
          </a:p>
        </p:txBody>
      </p:sp>
      <p:pic>
        <p:nvPicPr>
          <p:cNvPr id="151" name="Shape 151"/>
          <p:cNvPicPr preferRelativeResize="0"/>
          <p:nvPr/>
        </p:nvPicPr>
        <p:blipFill>
          <a:blip r:embed="rId3">
            <a:alphaModFix/>
          </a:blip>
          <a:stretch>
            <a:fillRect/>
          </a:stretch>
        </p:blipFill>
        <p:spPr>
          <a:xfrm>
            <a:off x="265206" y="3932799"/>
            <a:ext cx="1364352" cy="909998"/>
          </a:xfrm>
          <a:prstGeom prst="rect">
            <a:avLst/>
          </a:prstGeom>
          <a:noFill/>
          <a:ln>
            <a:noFill/>
          </a:ln>
        </p:spPr>
      </p:pic>
      <p:pic>
        <p:nvPicPr>
          <p:cNvPr id="152" name="Shape 152"/>
          <p:cNvPicPr preferRelativeResize="0"/>
          <p:nvPr/>
        </p:nvPicPr>
        <p:blipFill>
          <a:blip r:embed="rId4">
            <a:alphaModFix/>
          </a:blip>
          <a:stretch>
            <a:fillRect/>
          </a:stretch>
        </p:blipFill>
        <p:spPr>
          <a:xfrm>
            <a:off x="2035425" y="3900066"/>
            <a:ext cx="1364350" cy="952609"/>
          </a:xfrm>
          <a:prstGeom prst="rect">
            <a:avLst/>
          </a:prstGeom>
          <a:noFill/>
          <a:ln>
            <a:noFill/>
          </a:ln>
        </p:spPr>
      </p:pic>
      <p:pic>
        <p:nvPicPr>
          <p:cNvPr id="153" name="Shape 153"/>
          <p:cNvPicPr preferRelativeResize="0"/>
          <p:nvPr/>
        </p:nvPicPr>
        <p:blipFill>
          <a:blip r:embed="rId5">
            <a:alphaModFix/>
          </a:blip>
          <a:stretch>
            <a:fillRect/>
          </a:stretch>
        </p:blipFill>
        <p:spPr>
          <a:xfrm>
            <a:off x="5780339" y="3886100"/>
            <a:ext cx="1428206" cy="952601"/>
          </a:xfrm>
          <a:prstGeom prst="rect">
            <a:avLst/>
          </a:prstGeom>
          <a:noFill/>
          <a:ln>
            <a:noFill/>
          </a:ln>
        </p:spPr>
      </p:pic>
      <p:pic>
        <p:nvPicPr>
          <p:cNvPr id="154" name="Shape 154"/>
          <p:cNvPicPr preferRelativeResize="0"/>
          <p:nvPr/>
        </p:nvPicPr>
        <p:blipFill>
          <a:blip r:embed="rId6">
            <a:alphaModFix/>
          </a:blip>
          <a:stretch>
            <a:fillRect/>
          </a:stretch>
        </p:blipFill>
        <p:spPr>
          <a:xfrm>
            <a:off x="3753150" y="3858650"/>
            <a:ext cx="1614275" cy="989126"/>
          </a:xfrm>
          <a:prstGeom prst="rect">
            <a:avLst/>
          </a:prstGeom>
          <a:noFill/>
          <a:ln>
            <a:noFill/>
          </a:ln>
        </p:spPr>
      </p:pic>
      <p:pic>
        <p:nvPicPr>
          <p:cNvPr id="155" name="Shape 155"/>
          <p:cNvPicPr preferRelativeResize="0"/>
          <p:nvPr/>
        </p:nvPicPr>
        <p:blipFill>
          <a:blip r:embed="rId7">
            <a:alphaModFix/>
          </a:blip>
          <a:stretch>
            <a:fillRect/>
          </a:stretch>
        </p:blipFill>
        <p:spPr>
          <a:xfrm>
            <a:off x="7549625" y="3849575"/>
            <a:ext cx="1428198" cy="989126"/>
          </a:xfrm>
          <a:prstGeom prst="rect">
            <a:avLst/>
          </a:prstGeom>
          <a:noFill/>
          <a:ln>
            <a:noFill/>
          </a:ln>
        </p:spPr>
      </p:pic>
      <p:pic>
        <p:nvPicPr>
          <p:cNvPr id="156" name="Shape 156"/>
          <p:cNvPicPr preferRelativeResize="0"/>
          <p:nvPr/>
        </p:nvPicPr>
        <p:blipFill>
          <a:blip r:embed="rId8">
            <a:alphaModFix/>
          </a:blip>
          <a:stretch>
            <a:fillRect/>
          </a:stretch>
        </p:blipFill>
        <p:spPr>
          <a:xfrm>
            <a:off x="7862733" y="733000"/>
            <a:ext cx="1145868" cy="91000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Shape 16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solidFill>
                  <a:srgbClr val="000000"/>
                </a:solidFill>
              </a:rPr>
              <a:t>Article 14 - Insurance Protection</a:t>
            </a:r>
            <a:endParaRPr>
              <a:solidFill>
                <a:srgbClr val="000000"/>
              </a:solidFill>
            </a:endParaRPr>
          </a:p>
        </p:txBody>
      </p:sp>
      <p:sp>
        <p:nvSpPr>
          <p:cNvPr id="162" name="Shape 16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b="1" u="sng"/>
              <a:t>Current Language</a:t>
            </a:r>
            <a:r>
              <a:rPr lang="en"/>
              <a:t> -</a:t>
            </a:r>
            <a:r>
              <a:rPr lang="en" sz="1600">
                <a:solidFill>
                  <a:srgbClr val="434343"/>
                </a:solidFill>
              </a:rPr>
              <a:t> </a:t>
            </a:r>
            <a:r>
              <a:rPr lang="en" sz="1600" i="1">
                <a:solidFill>
                  <a:srgbClr val="434343"/>
                </a:solidFill>
              </a:rPr>
              <a:t>The Board will establish a committee, to include representation from all bargaining units, to provide input on the HCPSS health benefits program. </a:t>
            </a:r>
            <a:r>
              <a:rPr lang="en" sz="1600">
                <a:solidFill>
                  <a:srgbClr val="434343"/>
                </a:solidFill>
              </a:rPr>
              <a:t> </a:t>
            </a:r>
            <a:endParaRPr sz="1600" u="sng">
              <a:solidFill>
                <a:srgbClr val="434343"/>
              </a:solidFill>
            </a:endParaRPr>
          </a:p>
          <a:p>
            <a:pPr marL="0" lvl="0" indent="0" rtl="0">
              <a:spcBef>
                <a:spcPts val="1600"/>
              </a:spcBef>
              <a:spcAft>
                <a:spcPts val="0"/>
              </a:spcAft>
              <a:buNone/>
            </a:pPr>
            <a:r>
              <a:rPr lang="en" b="1" u="sng"/>
              <a:t>New Agreement</a:t>
            </a:r>
            <a:r>
              <a:rPr lang="en"/>
              <a:t> </a:t>
            </a:r>
            <a:r>
              <a:rPr lang="en" i="1"/>
              <a:t>- </a:t>
            </a:r>
            <a:r>
              <a:rPr lang="en" sz="1600"/>
              <a:t>The creation of a Benefits Advisory Committee that will provide recommendations into maintaining quality and affordable healthcare benefits.</a:t>
            </a:r>
            <a:r>
              <a:rPr lang="en" sz="1600" i="1"/>
              <a:t>  </a:t>
            </a:r>
            <a:endParaRPr sz="1600">
              <a:solidFill>
                <a:srgbClr val="434343"/>
              </a:solidFill>
            </a:endParaRPr>
          </a:p>
          <a:p>
            <a:pPr marL="0" lvl="0" indent="0" rtl="0">
              <a:spcBef>
                <a:spcPts val="1600"/>
              </a:spcBef>
              <a:spcAft>
                <a:spcPts val="1600"/>
              </a:spcAft>
              <a:buNone/>
            </a:pPr>
            <a:endParaRPr/>
          </a:p>
        </p:txBody>
      </p:sp>
      <p:pic>
        <p:nvPicPr>
          <p:cNvPr id="163" name="Shape 163"/>
          <p:cNvPicPr preferRelativeResize="0"/>
          <p:nvPr/>
        </p:nvPicPr>
        <p:blipFill>
          <a:blip r:embed="rId3">
            <a:alphaModFix/>
          </a:blip>
          <a:stretch>
            <a:fillRect/>
          </a:stretch>
        </p:blipFill>
        <p:spPr>
          <a:xfrm>
            <a:off x="3396900" y="3600750"/>
            <a:ext cx="1976076" cy="131737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Shape 16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solidFill>
                  <a:srgbClr val="000000"/>
                </a:solidFill>
              </a:rPr>
              <a:t>Article 19 - Salary Scales</a:t>
            </a:r>
            <a:endParaRPr>
              <a:solidFill>
                <a:srgbClr val="000000"/>
              </a:solidFill>
            </a:endParaRPr>
          </a:p>
        </p:txBody>
      </p:sp>
      <p:sp>
        <p:nvSpPr>
          <p:cNvPr id="169" name="Shape 16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b="1" u="sng"/>
              <a:t>Current Language</a:t>
            </a:r>
            <a:r>
              <a:rPr lang="en"/>
              <a:t> - </a:t>
            </a:r>
            <a:r>
              <a:rPr lang="en" sz="1600">
                <a:solidFill>
                  <a:srgbClr val="434343"/>
                </a:solidFill>
              </a:rPr>
              <a:t>see current scales </a:t>
            </a:r>
            <a:endParaRPr u="sng"/>
          </a:p>
          <a:p>
            <a:pPr marL="0" lvl="0" indent="0" rtl="0">
              <a:spcBef>
                <a:spcPts val="1600"/>
              </a:spcBef>
              <a:spcAft>
                <a:spcPts val="0"/>
              </a:spcAft>
              <a:buNone/>
            </a:pPr>
            <a:endParaRPr u="sng"/>
          </a:p>
          <a:p>
            <a:pPr marL="0" lvl="0" indent="0" rtl="0">
              <a:spcBef>
                <a:spcPts val="1600"/>
              </a:spcBef>
              <a:spcAft>
                <a:spcPts val="0"/>
              </a:spcAft>
              <a:buNone/>
            </a:pPr>
            <a:r>
              <a:rPr lang="en" b="1" u="sng"/>
              <a:t>New Agreement</a:t>
            </a:r>
            <a:r>
              <a:rPr lang="en"/>
              <a:t> </a:t>
            </a:r>
            <a:r>
              <a:rPr lang="en" i="1"/>
              <a:t>- </a:t>
            </a:r>
            <a:r>
              <a:rPr lang="en" sz="1600">
                <a:solidFill>
                  <a:srgbClr val="434343"/>
                </a:solidFill>
              </a:rPr>
              <a:t>Maintains the integrity of our new scale with a partial step for next school year (FY19).</a:t>
            </a:r>
            <a:endParaRPr sz="1600">
              <a:solidFill>
                <a:srgbClr val="434343"/>
              </a:solidFill>
            </a:endParaRPr>
          </a:p>
          <a:p>
            <a:pPr marL="0" lvl="0" indent="0" rtl="0">
              <a:spcBef>
                <a:spcPts val="1600"/>
              </a:spcBef>
              <a:spcAft>
                <a:spcPts val="0"/>
              </a:spcAft>
              <a:buNone/>
            </a:pPr>
            <a:endParaRPr sz="1600">
              <a:solidFill>
                <a:srgbClr val="434343"/>
              </a:solidFill>
            </a:endParaRPr>
          </a:p>
          <a:p>
            <a:pPr marL="0" lvl="0" indent="0" rtl="0">
              <a:spcBef>
                <a:spcPts val="1600"/>
              </a:spcBef>
              <a:spcAft>
                <a:spcPts val="1600"/>
              </a:spcAft>
              <a:buNone/>
            </a:pPr>
            <a:endParaRPr/>
          </a:p>
        </p:txBody>
      </p:sp>
      <p:pic>
        <p:nvPicPr>
          <p:cNvPr id="170" name="Shape 170"/>
          <p:cNvPicPr preferRelativeResize="0"/>
          <p:nvPr/>
        </p:nvPicPr>
        <p:blipFill>
          <a:blip r:embed="rId3">
            <a:alphaModFix/>
          </a:blip>
          <a:stretch>
            <a:fillRect/>
          </a:stretch>
        </p:blipFill>
        <p:spPr>
          <a:xfrm>
            <a:off x="5991285" y="223450"/>
            <a:ext cx="2976441" cy="19843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Shape 17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solidFill>
                  <a:srgbClr val="000000"/>
                </a:solidFill>
              </a:rPr>
              <a:t>Article 14 - Insurance Protection</a:t>
            </a:r>
            <a:endParaRPr>
              <a:solidFill>
                <a:srgbClr val="000000"/>
              </a:solidFill>
            </a:endParaRPr>
          </a:p>
        </p:txBody>
      </p:sp>
      <p:sp>
        <p:nvSpPr>
          <p:cNvPr id="176" name="Shape 17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b="1" u="sng"/>
              <a:t>Current Language</a:t>
            </a:r>
            <a:r>
              <a:rPr lang="en"/>
              <a:t> -</a:t>
            </a:r>
            <a:r>
              <a:rPr lang="en" sz="1600">
                <a:solidFill>
                  <a:srgbClr val="434343"/>
                </a:solidFill>
              </a:rPr>
              <a:t> (see current plan design)</a:t>
            </a:r>
            <a:endParaRPr sz="1600">
              <a:solidFill>
                <a:srgbClr val="434343"/>
              </a:solidFill>
            </a:endParaRPr>
          </a:p>
          <a:p>
            <a:pPr marL="0" lvl="0" indent="0">
              <a:spcBef>
                <a:spcPts val="1600"/>
              </a:spcBef>
              <a:spcAft>
                <a:spcPts val="0"/>
              </a:spcAft>
              <a:buNone/>
            </a:pPr>
            <a:endParaRPr sz="1600">
              <a:solidFill>
                <a:srgbClr val="434343"/>
              </a:solidFill>
            </a:endParaRPr>
          </a:p>
          <a:p>
            <a:pPr marL="0" lvl="0" indent="0">
              <a:spcBef>
                <a:spcPts val="1600"/>
              </a:spcBef>
              <a:spcAft>
                <a:spcPts val="0"/>
              </a:spcAft>
              <a:buNone/>
            </a:pPr>
            <a:r>
              <a:rPr lang="en" b="1" u="sng"/>
              <a:t>New Agreement</a:t>
            </a:r>
            <a:r>
              <a:rPr lang="en"/>
              <a:t> </a:t>
            </a:r>
            <a:r>
              <a:rPr lang="en" i="1"/>
              <a:t>- </a:t>
            </a:r>
            <a:r>
              <a:rPr lang="en" sz="1600">
                <a:solidFill>
                  <a:srgbClr val="434343"/>
                </a:solidFill>
              </a:rPr>
              <a:t>Maintains current health; prescription, dental, and vision plan design and $420 Benefits Credit for two years.</a:t>
            </a:r>
            <a:endParaRPr sz="1600">
              <a:solidFill>
                <a:srgbClr val="434343"/>
              </a:solidFill>
            </a:endParaRPr>
          </a:p>
          <a:p>
            <a:pPr marL="0" lvl="0" indent="0" rtl="0">
              <a:spcBef>
                <a:spcPts val="1600"/>
              </a:spcBef>
              <a:spcAft>
                <a:spcPts val="0"/>
              </a:spcAft>
              <a:buNone/>
            </a:pPr>
            <a:r>
              <a:rPr lang="en" sz="1600">
                <a:solidFill>
                  <a:srgbClr val="434343"/>
                </a:solidFill>
              </a:rPr>
              <a:t>Concession - cut the $750 Benefits Credit for members who opt out of coverage.</a:t>
            </a:r>
            <a:endParaRPr sz="1600">
              <a:solidFill>
                <a:srgbClr val="434343"/>
              </a:solidFill>
            </a:endParaRPr>
          </a:p>
          <a:p>
            <a:pPr marL="0" lvl="0" indent="0" rtl="0">
              <a:spcBef>
                <a:spcPts val="1600"/>
              </a:spcBef>
              <a:spcAft>
                <a:spcPts val="0"/>
              </a:spcAft>
              <a:buNone/>
            </a:pPr>
            <a:endParaRPr sz="1600">
              <a:solidFill>
                <a:srgbClr val="434343"/>
              </a:solidFill>
            </a:endParaRPr>
          </a:p>
          <a:p>
            <a:pPr marL="0" lvl="0" indent="0" rtl="0">
              <a:spcBef>
                <a:spcPts val="1600"/>
              </a:spcBef>
              <a:spcAft>
                <a:spcPts val="1600"/>
              </a:spcAft>
              <a:buNone/>
            </a:pPr>
            <a:endParaRPr/>
          </a:p>
        </p:txBody>
      </p:sp>
      <p:pic>
        <p:nvPicPr>
          <p:cNvPr id="177" name="Shape 177"/>
          <p:cNvPicPr preferRelativeResize="0"/>
          <p:nvPr/>
        </p:nvPicPr>
        <p:blipFill>
          <a:blip r:embed="rId3">
            <a:alphaModFix/>
          </a:blip>
          <a:stretch>
            <a:fillRect/>
          </a:stretch>
        </p:blipFill>
        <p:spPr>
          <a:xfrm>
            <a:off x="6051750" y="126600"/>
            <a:ext cx="2908050" cy="19387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Shape 18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solidFill>
                  <a:srgbClr val="000000"/>
                </a:solidFill>
              </a:rPr>
              <a:t>Summary</a:t>
            </a:r>
            <a:endParaRPr>
              <a:solidFill>
                <a:srgbClr val="000000"/>
              </a:solidFill>
            </a:endParaRPr>
          </a:p>
        </p:txBody>
      </p:sp>
      <p:sp>
        <p:nvSpPr>
          <p:cNvPr id="183" name="Shape 18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Two-year contract with limited openings in the second year for salary and one language article (not Article 14-health benefits).</a:t>
            </a:r>
            <a:endParaRPr/>
          </a:p>
          <a:p>
            <a:pPr marL="0" lvl="0" indent="0">
              <a:spcBef>
                <a:spcPts val="1600"/>
              </a:spcBef>
              <a:spcAft>
                <a:spcPts val="0"/>
              </a:spcAft>
              <a:buNone/>
            </a:pPr>
            <a:endParaRPr/>
          </a:p>
          <a:p>
            <a:pPr marL="0" lvl="0" indent="0" rtl="0">
              <a:spcBef>
                <a:spcPts val="1600"/>
              </a:spcBef>
              <a:spcAft>
                <a:spcPts val="0"/>
              </a:spcAft>
              <a:buNone/>
            </a:pPr>
            <a:r>
              <a:rPr lang="en"/>
              <a:t>Health insurance plan design is protected for two years.</a:t>
            </a:r>
            <a:endParaRPr/>
          </a:p>
          <a:p>
            <a:pPr marL="0" lvl="0" indent="0" rtl="0">
              <a:spcBef>
                <a:spcPts val="1600"/>
              </a:spcBef>
              <a:spcAft>
                <a:spcPts val="0"/>
              </a:spcAft>
              <a:buNone/>
            </a:pPr>
            <a:endParaRPr sz="1600">
              <a:solidFill>
                <a:srgbClr val="434343"/>
              </a:solidFill>
            </a:endParaRPr>
          </a:p>
          <a:p>
            <a:pPr marL="0" lvl="0" indent="0" rtl="0">
              <a:spcBef>
                <a:spcPts val="1600"/>
              </a:spcBef>
              <a:spcAft>
                <a:spcPts val="1600"/>
              </a:spcAft>
              <a:buNone/>
            </a:pPr>
            <a:r>
              <a:rPr lang="en"/>
              <a:t>Solid language protections throughout that ensure ESP is not less than. </a:t>
            </a:r>
            <a:endParaRPr/>
          </a:p>
        </p:txBody>
      </p:sp>
      <p:pic>
        <p:nvPicPr>
          <p:cNvPr id="184" name="Shape 184"/>
          <p:cNvPicPr preferRelativeResize="0"/>
          <p:nvPr/>
        </p:nvPicPr>
        <p:blipFill>
          <a:blip r:embed="rId3">
            <a:alphaModFix/>
          </a:blip>
          <a:stretch>
            <a:fillRect/>
          </a:stretch>
        </p:blipFill>
        <p:spPr>
          <a:xfrm>
            <a:off x="6999077" y="1978275"/>
            <a:ext cx="1887826" cy="13214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solidFill>
                  <a:srgbClr val="000000"/>
                </a:solidFill>
              </a:rPr>
              <a:t>Article 3 - Association Rights</a:t>
            </a:r>
            <a:endParaRPr>
              <a:solidFill>
                <a:srgbClr val="000000"/>
              </a:solidFill>
            </a:endParaRPr>
          </a:p>
        </p:txBody>
      </p:sp>
      <p:sp>
        <p:nvSpPr>
          <p:cNvPr id="66" name="Shape 66"/>
          <p:cNvSpPr txBox="1">
            <a:spLocks noGrp="1"/>
          </p:cNvSpPr>
          <p:nvPr>
            <p:ph type="body" idx="1"/>
          </p:nvPr>
        </p:nvSpPr>
        <p:spPr>
          <a:xfrm>
            <a:off x="311700" y="1152475"/>
            <a:ext cx="8520600" cy="36939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1200" b="1" u="sng"/>
              <a:t>Current Language</a:t>
            </a:r>
            <a:r>
              <a:rPr lang="en" sz="1200"/>
              <a:t> -</a:t>
            </a:r>
            <a:r>
              <a:rPr lang="en" sz="1200" i="1"/>
              <a:t>Employee lists-No later than October 1 and February 1 of each year, the Board shall provide the Association with the name and work location of each employee eligible for representation by the Association.</a:t>
            </a:r>
            <a:endParaRPr sz="1200" i="1"/>
          </a:p>
          <a:p>
            <a:pPr marL="0" lvl="0" indent="0">
              <a:spcBef>
                <a:spcPts val="1600"/>
              </a:spcBef>
              <a:spcAft>
                <a:spcPts val="0"/>
              </a:spcAft>
              <a:buNone/>
            </a:pPr>
            <a:r>
              <a:rPr lang="en" sz="1200" b="1" u="sng"/>
              <a:t>New Agreement</a:t>
            </a:r>
            <a:r>
              <a:rPr lang="en" sz="1200"/>
              <a:t> - </a:t>
            </a:r>
            <a:r>
              <a:rPr lang="en" sz="1200" i="1"/>
              <a:t>The Board shall provide the Association with the name, position classification, work location, home address, home and work telephone numbers, personal cell phone numbers, and work email address of each employee eligible for representation by the Association. Said bargaining unit lists shall be provided on a quarterly basis, however, the information of new hires shall be provided within 30 days of hire. </a:t>
            </a:r>
            <a:endParaRPr sz="1200" i="1"/>
          </a:p>
          <a:p>
            <a:pPr marL="0" lvl="0" indent="0">
              <a:spcBef>
                <a:spcPts val="1600"/>
              </a:spcBef>
              <a:spcAft>
                <a:spcPts val="0"/>
              </a:spcAft>
              <a:buNone/>
            </a:pPr>
            <a:r>
              <a:rPr lang="en" sz="1200" b="1" u="sng"/>
              <a:t>Current Language</a:t>
            </a:r>
            <a:r>
              <a:rPr lang="en" sz="1200"/>
              <a:t> - </a:t>
            </a:r>
            <a:r>
              <a:rPr lang="en" sz="1200" i="1"/>
              <a:t>Orientation - The Association shall be allowed to distribute materials to new employees through the Office of Human Resources. The Association shall also be provided a place on the agenda during ESP orientations sponsored by the Office of Professional and Organizational Development. When feasible, the Association shall be permitted to present information to the Nurses at their annual orientation. </a:t>
            </a:r>
            <a:endParaRPr sz="1200" i="1"/>
          </a:p>
          <a:p>
            <a:pPr marL="0" lvl="0" indent="0">
              <a:spcBef>
                <a:spcPts val="1600"/>
              </a:spcBef>
              <a:spcAft>
                <a:spcPts val="0"/>
              </a:spcAft>
              <a:buNone/>
            </a:pPr>
            <a:r>
              <a:rPr lang="en" sz="1200" b="1" u="sng"/>
              <a:t>New Agreement</a:t>
            </a:r>
            <a:r>
              <a:rPr lang="en" sz="1200"/>
              <a:t>- </a:t>
            </a:r>
            <a:r>
              <a:rPr lang="en" sz="1200" i="1"/>
              <a:t>The Association shall be allowed to distribute materials to new employees through the Office of Human Resources. The Association shall be notified at least 10 days in advance of all employee processing session dates and times and also be provided a place on the agenda during ESP processing. The Association shall be permitted to present information to Nurses at their annual orientation. </a:t>
            </a:r>
            <a:endParaRPr sz="1200" i="1"/>
          </a:p>
          <a:p>
            <a:pPr marL="0" lvl="0" indent="0" rtl="0">
              <a:spcBef>
                <a:spcPts val="1600"/>
              </a:spcBef>
              <a:spcAft>
                <a:spcPts val="0"/>
              </a:spcAft>
              <a:buClr>
                <a:schemeClr val="dk1"/>
              </a:buClr>
              <a:buSzPts val="1100"/>
              <a:buFont typeface="Arial"/>
              <a:buNone/>
            </a:pPr>
            <a:r>
              <a:rPr lang="en"/>
              <a:t> </a:t>
            </a:r>
            <a:endParaRPr/>
          </a:p>
          <a:p>
            <a:pPr marL="0" lvl="0" indent="0" rtl="0">
              <a:spcBef>
                <a:spcPts val="1600"/>
              </a:spcBef>
              <a:spcAft>
                <a:spcPts val="1600"/>
              </a:spcAft>
              <a:buNone/>
            </a:pPr>
            <a:endParaRPr/>
          </a:p>
        </p:txBody>
      </p:sp>
      <p:pic>
        <p:nvPicPr>
          <p:cNvPr id="67" name="Shape 67"/>
          <p:cNvPicPr preferRelativeResize="0"/>
          <p:nvPr/>
        </p:nvPicPr>
        <p:blipFill>
          <a:blip r:embed="rId3">
            <a:alphaModFix/>
          </a:blip>
          <a:stretch>
            <a:fillRect/>
          </a:stretch>
        </p:blipFill>
        <p:spPr>
          <a:xfrm>
            <a:off x="7183325" y="197825"/>
            <a:ext cx="1246299" cy="83087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solidFill>
                  <a:srgbClr val="000000"/>
                </a:solidFill>
              </a:rPr>
              <a:t>Article 3 - Association Rights</a:t>
            </a:r>
            <a:endParaRPr>
              <a:solidFill>
                <a:srgbClr val="000000"/>
              </a:solidFill>
            </a:endParaRPr>
          </a:p>
        </p:txBody>
      </p:sp>
      <p:sp>
        <p:nvSpPr>
          <p:cNvPr id="73" name="Shape 7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b="1" u="sng"/>
              <a:t>Current Language</a:t>
            </a:r>
            <a:r>
              <a:rPr lang="en"/>
              <a:t> - </a:t>
            </a:r>
            <a:r>
              <a:rPr lang="en" sz="1600" i="1"/>
              <a:t>Association Communications- The Association shall be permitted to utilize the school delivery system (PONY) for the distribution of Association materials, provided that such distribution does not interfere with the distribution of the materials of the school system. However, the Association agrees not to use the school delivery system for the following: </a:t>
            </a:r>
            <a:endParaRPr sz="1600" i="1"/>
          </a:p>
          <a:p>
            <a:pPr marL="457200" lvl="0" indent="-330200" rtl="0">
              <a:spcBef>
                <a:spcPts val="1600"/>
              </a:spcBef>
              <a:spcAft>
                <a:spcPts val="0"/>
              </a:spcAft>
              <a:buSzPts val="1600"/>
              <a:buChar char="●"/>
            </a:pPr>
            <a:r>
              <a:rPr lang="en" sz="1600" i="1"/>
              <a:t>Political materials.</a:t>
            </a:r>
            <a:endParaRPr sz="1600" i="1"/>
          </a:p>
          <a:p>
            <a:pPr marL="457200" lvl="0" indent="-330200" rtl="0">
              <a:lnSpc>
                <a:spcPct val="100000"/>
              </a:lnSpc>
              <a:spcBef>
                <a:spcPts val="0"/>
              </a:spcBef>
              <a:spcAft>
                <a:spcPts val="0"/>
              </a:spcAft>
              <a:buSzPts val="1600"/>
              <a:buChar char="●"/>
            </a:pPr>
            <a:r>
              <a:rPr lang="en" sz="1600" i="1"/>
              <a:t>Advertising materials for business establishments or brand </a:t>
            </a:r>
            <a:endParaRPr sz="1600" i="1"/>
          </a:p>
          <a:p>
            <a:pPr marL="0" lvl="0" indent="457200" rtl="0">
              <a:lnSpc>
                <a:spcPct val="100000"/>
              </a:lnSpc>
              <a:spcBef>
                <a:spcPts val="0"/>
              </a:spcBef>
              <a:spcAft>
                <a:spcPts val="0"/>
              </a:spcAft>
              <a:buNone/>
            </a:pPr>
            <a:r>
              <a:rPr lang="en" sz="1600" i="1"/>
              <a:t>name materials not contained in official Association publications. </a:t>
            </a:r>
            <a:endParaRPr sz="1600" i="1"/>
          </a:p>
          <a:p>
            <a:pPr marL="0" lvl="0" indent="0">
              <a:spcBef>
                <a:spcPts val="0"/>
              </a:spcBef>
              <a:spcAft>
                <a:spcPts val="0"/>
              </a:spcAft>
              <a:buNone/>
            </a:pPr>
            <a:endParaRPr u="sng"/>
          </a:p>
          <a:p>
            <a:pPr marL="0" lvl="0" indent="0" rtl="0">
              <a:spcBef>
                <a:spcPts val="1600"/>
              </a:spcBef>
              <a:spcAft>
                <a:spcPts val="1600"/>
              </a:spcAft>
              <a:buNone/>
            </a:pPr>
            <a:r>
              <a:rPr lang="en" b="1" u="sng"/>
              <a:t>New Agreement</a:t>
            </a:r>
            <a:r>
              <a:rPr lang="en"/>
              <a:t> - </a:t>
            </a:r>
            <a:r>
              <a:rPr lang="en" sz="1600">
                <a:solidFill>
                  <a:srgbClr val="434343"/>
                </a:solidFill>
              </a:rPr>
              <a:t>Maintains current language. </a:t>
            </a:r>
            <a:endParaRPr sz="1600">
              <a:solidFill>
                <a:srgbClr val="434343"/>
              </a:solidFill>
            </a:endParaRPr>
          </a:p>
        </p:txBody>
      </p:sp>
      <p:pic>
        <p:nvPicPr>
          <p:cNvPr id="74" name="Shape 74"/>
          <p:cNvPicPr preferRelativeResize="0"/>
          <p:nvPr/>
        </p:nvPicPr>
        <p:blipFill>
          <a:blip r:embed="rId3">
            <a:alphaModFix/>
          </a:blip>
          <a:stretch>
            <a:fillRect/>
          </a:stretch>
        </p:blipFill>
        <p:spPr>
          <a:xfrm>
            <a:off x="6716925" y="3368050"/>
            <a:ext cx="2427075" cy="16180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Shape 7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solidFill>
                  <a:srgbClr val="000000"/>
                </a:solidFill>
              </a:rPr>
              <a:t>Article 4 - Employee Rights</a:t>
            </a:r>
            <a:endParaRPr>
              <a:solidFill>
                <a:srgbClr val="000000"/>
              </a:solidFill>
            </a:endParaRPr>
          </a:p>
        </p:txBody>
      </p:sp>
      <p:sp>
        <p:nvSpPr>
          <p:cNvPr id="80" name="Shape 8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b="1" u="sng"/>
              <a:t>Current Language</a:t>
            </a:r>
            <a:r>
              <a:rPr lang="en" b="1"/>
              <a:t> </a:t>
            </a:r>
            <a:r>
              <a:rPr lang="en"/>
              <a:t>- No language</a:t>
            </a:r>
            <a:endParaRPr/>
          </a:p>
          <a:p>
            <a:pPr marL="0" lvl="0" indent="0">
              <a:spcBef>
                <a:spcPts val="1600"/>
              </a:spcBef>
              <a:spcAft>
                <a:spcPts val="0"/>
              </a:spcAft>
              <a:buNone/>
            </a:pPr>
            <a:r>
              <a:rPr lang="en" b="1" u="sng"/>
              <a:t>New Agreement</a:t>
            </a:r>
            <a:r>
              <a:rPr lang="en" b="1"/>
              <a:t> </a:t>
            </a:r>
            <a:r>
              <a:rPr lang="en"/>
              <a:t>-  </a:t>
            </a:r>
            <a:r>
              <a:rPr lang="en" i="1"/>
              <a:t>School-based employees will be provided up to five (5) designated hours during pre-service week to complete online compliance training. </a:t>
            </a:r>
            <a:endParaRPr i="1"/>
          </a:p>
          <a:p>
            <a:pPr marL="0" lvl="0" indent="0">
              <a:spcBef>
                <a:spcPts val="1600"/>
              </a:spcBef>
              <a:spcAft>
                <a:spcPts val="0"/>
              </a:spcAft>
              <a:buNone/>
            </a:pPr>
            <a:endParaRPr/>
          </a:p>
          <a:p>
            <a:pPr marL="0" lvl="0" indent="0" rtl="0">
              <a:spcBef>
                <a:spcPts val="1600"/>
              </a:spcBef>
              <a:spcAft>
                <a:spcPts val="0"/>
              </a:spcAft>
              <a:buNone/>
            </a:pPr>
            <a:endParaRPr/>
          </a:p>
          <a:p>
            <a:pPr marL="0" lvl="0" indent="0" rtl="0">
              <a:spcBef>
                <a:spcPts val="1600"/>
              </a:spcBef>
              <a:spcAft>
                <a:spcPts val="0"/>
              </a:spcAft>
              <a:buNone/>
            </a:pPr>
            <a:r>
              <a:rPr lang="en"/>
              <a:t>A joint committee was formed to survey, review and update employee job descriptions. </a:t>
            </a:r>
            <a:endParaRPr/>
          </a:p>
          <a:p>
            <a:pPr marL="0" lvl="0" indent="0" rtl="0">
              <a:spcBef>
                <a:spcPts val="1600"/>
              </a:spcBef>
              <a:spcAft>
                <a:spcPts val="1600"/>
              </a:spcAft>
              <a:buNone/>
            </a:pPr>
            <a:endParaRPr/>
          </a:p>
        </p:txBody>
      </p:sp>
      <p:pic>
        <p:nvPicPr>
          <p:cNvPr id="81" name="Shape 81"/>
          <p:cNvPicPr preferRelativeResize="0"/>
          <p:nvPr/>
        </p:nvPicPr>
        <p:blipFill>
          <a:blip r:embed="rId3">
            <a:alphaModFix/>
          </a:blip>
          <a:stretch>
            <a:fillRect/>
          </a:stretch>
        </p:blipFill>
        <p:spPr>
          <a:xfrm>
            <a:off x="7047300" y="-142725"/>
            <a:ext cx="1748200" cy="17482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Shape 8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Article 5 - Voluntary Transfers</a:t>
            </a:r>
            <a:endParaRPr/>
          </a:p>
        </p:txBody>
      </p:sp>
      <p:sp>
        <p:nvSpPr>
          <p:cNvPr id="87" name="Shape 87"/>
          <p:cNvSpPr txBox="1">
            <a:spLocks noGrp="1"/>
          </p:cNvSpPr>
          <p:nvPr>
            <p:ph type="body" idx="1"/>
          </p:nvPr>
        </p:nvSpPr>
        <p:spPr>
          <a:xfrm>
            <a:off x="311700" y="1017725"/>
            <a:ext cx="8520600" cy="3927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b="1" u="sng"/>
              <a:t>Current Language</a:t>
            </a:r>
            <a:r>
              <a:rPr lang="en"/>
              <a:t> - </a:t>
            </a:r>
            <a:r>
              <a:rPr lang="en" sz="1300">
                <a:solidFill>
                  <a:srgbClr val="000000"/>
                </a:solidFill>
              </a:rPr>
              <a:t>5.C - </a:t>
            </a:r>
            <a:r>
              <a:rPr lang="en" sz="1300" i="1">
                <a:solidFill>
                  <a:srgbClr val="000000"/>
                </a:solidFill>
              </a:rPr>
              <a:t>Recommendations for voluntary transfers for paraeducators, health assistant, security assistants, and student assistants for the ensuing year will not be accepted and/or processed after August 1.  With approval of the releasing principal, this date can be waived until August 15 if the request does not cause hardship on the educational program. An employee must accept the voluntary transfer unless the request is withdrawn, in writing, prior to August 1.  Assistants who accept voluntary transfers on or between August 1 and August 15 will not be released until a placement is found for the transferring assistant.</a:t>
            </a:r>
            <a:endParaRPr sz="1300" i="1">
              <a:solidFill>
                <a:srgbClr val="000000"/>
              </a:solidFill>
            </a:endParaRPr>
          </a:p>
          <a:p>
            <a:pPr marL="0" lvl="0" indent="0">
              <a:spcBef>
                <a:spcPts val="1600"/>
              </a:spcBef>
              <a:spcAft>
                <a:spcPts val="1600"/>
              </a:spcAft>
              <a:buNone/>
            </a:pPr>
            <a:r>
              <a:rPr lang="en" b="1" u="sng"/>
              <a:t>New Agreement</a:t>
            </a:r>
            <a:r>
              <a:rPr lang="en"/>
              <a:t> - </a:t>
            </a:r>
            <a:r>
              <a:rPr lang="en" sz="1400" i="1">
                <a:solidFill>
                  <a:srgbClr val="000000"/>
                </a:solidFill>
              </a:rPr>
              <a:t>Recommendations for voluntary transfers for paraeducators, health assistant, security assistants, and student assistants for the ensuing year will not be accepted and/or processed after August 1.  With approval of the releasing principal, this date can be waived until August 15 if the request does not cause hardship on the educational program. </a:t>
            </a:r>
            <a:r>
              <a:rPr lang="en" sz="1400" b="1" i="1" u="sng">
                <a:solidFill>
                  <a:srgbClr val="000000"/>
                </a:solidFill>
              </a:rPr>
              <a:t>An employee will have until August 1 to withdraw his/her transfer request or accept/deny in writing via email, any transfer offered by the principal. The acceptance/denial must be made within 24 hours of the written email transfer offer from the principal. If the employee declines the transfer offer, or fails to respond within 24 hours after the offer, his/her name will be removed from that school’s transfer list for that school year</a:t>
            </a:r>
            <a:r>
              <a:rPr lang="en" sz="1400" i="1">
                <a:solidFill>
                  <a:srgbClr val="000000"/>
                </a:solidFill>
              </a:rPr>
              <a:t>. </a:t>
            </a:r>
            <a:endParaRPr sz="1400" i="1"/>
          </a:p>
        </p:txBody>
      </p:sp>
      <p:pic>
        <p:nvPicPr>
          <p:cNvPr id="88" name="Shape 88"/>
          <p:cNvPicPr preferRelativeResize="0"/>
          <p:nvPr/>
        </p:nvPicPr>
        <p:blipFill>
          <a:blip r:embed="rId3">
            <a:alphaModFix/>
          </a:blip>
          <a:stretch>
            <a:fillRect/>
          </a:stretch>
        </p:blipFill>
        <p:spPr>
          <a:xfrm>
            <a:off x="8101250" y="118700"/>
            <a:ext cx="941650" cy="9416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Shape 9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Article 6 - Evaluations</a:t>
            </a:r>
            <a:endParaRPr/>
          </a:p>
        </p:txBody>
      </p:sp>
      <p:sp>
        <p:nvSpPr>
          <p:cNvPr id="94" name="Shape 9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a:p>
            <a:pPr marL="0" lvl="0" indent="0" rtl="0">
              <a:spcBef>
                <a:spcPts val="1600"/>
              </a:spcBef>
              <a:spcAft>
                <a:spcPts val="1600"/>
              </a:spcAft>
              <a:buNone/>
            </a:pPr>
            <a:r>
              <a:rPr lang="en"/>
              <a:t>MOU agreed to for a joint committee on evaluations.</a:t>
            </a:r>
            <a:r>
              <a:rPr lang="en" u="sng"/>
              <a:t> </a:t>
            </a:r>
            <a:endParaRPr>
              <a:solidFill>
                <a:srgbClr val="434343"/>
              </a:solidFill>
            </a:endParaRPr>
          </a:p>
        </p:txBody>
      </p:sp>
      <p:pic>
        <p:nvPicPr>
          <p:cNvPr id="95" name="Shape 95"/>
          <p:cNvPicPr preferRelativeResize="0"/>
          <p:nvPr/>
        </p:nvPicPr>
        <p:blipFill>
          <a:blip r:embed="rId3">
            <a:alphaModFix/>
          </a:blip>
          <a:stretch>
            <a:fillRect/>
          </a:stretch>
        </p:blipFill>
        <p:spPr>
          <a:xfrm>
            <a:off x="5353925" y="2205700"/>
            <a:ext cx="3713874" cy="278540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Shape 10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Article 7 - Bereavement Leave</a:t>
            </a:r>
            <a:endParaRPr/>
          </a:p>
        </p:txBody>
      </p:sp>
      <p:sp>
        <p:nvSpPr>
          <p:cNvPr id="101" name="Shape 10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b="1" u="sng"/>
              <a:t>Current Language</a:t>
            </a:r>
            <a:r>
              <a:rPr lang="en" b="1"/>
              <a:t> </a:t>
            </a:r>
            <a:r>
              <a:rPr lang="en"/>
              <a:t>- </a:t>
            </a:r>
            <a:r>
              <a:rPr lang="en" sz="1600" i="1">
                <a:solidFill>
                  <a:srgbClr val="434343"/>
                </a:solidFill>
              </a:rPr>
              <a:t>An employee shall be allowed five (5) consecutive weekdays of absence without loss of salary upon the death of the employee’s relative: a child, parent, brother, sister, husband, wife, same-sex domestic partner, daughter-in-law, son-in-law, sister-in-law, brother-in-law, grandparent, grandparent of spouse, grandchild, stepchild, mother-in-law, father-in-law, or anyone who has lived regularly in his/her household for at least two (2) years within the last five (5) years. Two (2) consecutive work days of bereavement leave will be allowed for the death of an aunt, uncle, niece, or nephew of the employee.</a:t>
            </a:r>
            <a:endParaRPr sz="1600" b="1" i="1">
              <a:solidFill>
                <a:srgbClr val="434343"/>
              </a:solidFill>
            </a:endParaRPr>
          </a:p>
          <a:p>
            <a:pPr marL="0" marR="76200" lvl="0" indent="0" rtl="0">
              <a:spcBef>
                <a:spcPts val="1600"/>
              </a:spcBef>
              <a:spcAft>
                <a:spcPts val="0"/>
              </a:spcAft>
              <a:buClr>
                <a:schemeClr val="dk1"/>
              </a:buClr>
              <a:buSzPts val="1100"/>
              <a:buFont typeface="Arial"/>
              <a:buNone/>
            </a:pPr>
            <a:r>
              <a:rPr lang="en" sz="1600" i="1">
                <a:solidFill>
                  <a:srgbClr val="434343"/>
                </a:solidFill>
              </a:rPr>
              <a:t>One day of the allowable bereavement leave may be used within 90 work days of the  relative’s death to attend a memorial service.</a:t>
            </a:r>
            <a:endParaRPr sz="1600" i="1"/>
          </a:p>
          <a:p>
            <a:pPr marL="0" lvl="0" indent="0" rtl="0">
              <a:spcBef>
                <a:spcPts val="0"/>
              </a:spcBef>
              <a:spcAft>
                <a:spcPts val="1600"/>
              </a:spcAft>
              <a:buNone/>
            </a:pPr>
            <a:endParaRPr sz="1600" i="1">
              <a:solidFill>
                <a:srgbClr val="434343"/>
              </a:solidFill>
            </a:endParaRPr>
          </a:p>
        </p:txBody>
      </p:sp>
      <p:pic>
        <p:nvPicPr>
          <p:cNvPr id="102" name="Shape 102"/>
          <p:cNvPicPr preferRelativeResize="0"/>
          <p:nvPr/>
        </p:nvPicPr>
        <p:blipFill>
          <a:blip r:embed="rId3">
            <a:alphaModFix/>
          </a:blip>
          <a:stretch>
            <a:fillRect/>
          </a:stretch>
        </p:blipFill>
        <p:spPr>
          <a:xfrm>
            <a:off x="6724457" y="0"/>
            <a:ext cx="1747824" cy="11524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Shape 10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Article 7-Bereavement Leave</a:t>
            </a:r>
            <a:endParaRPr/>
          </a:p>
        </p:txBody>
      </p:sp>
      <p:sp>
        <p:nvSpPr>
          <p:cNvPr id="108" name="Shape 10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b="1" u="sng"/>
              <a:t>New Agreement</a:t>
            </a:r>
            <a:r>
              <a:rPr lang="en" b="1"/>
              <a:t> </a:t>
            </a:r>
            <a:r>
              <a:rPr lang="en"/>
              <a:t>-</a:t>
            </a:r>
            <a:r>
              <a:rPr lang="en" sz="1300">
                <a:solidFill>
                  <a:srgbClr val="434343"/>
                </a:solidFill>
              </a:rPr>
              <a:t> </a:t>
            </a:r>
            <a:r>
              <a:rPr lang="en" sz="1400">
                <a:solidFill>
                  <a:srgbClr val="434343"/>
                </a:solidFill>
              </a:rPr>
              <a:t>An employee shall be granted five (5) consecutive </a:t>
            </a:r>
            <a:r>
              <a:rPr lang="en" sz="1400" b="1" i="1" u="sng">
                <a:solidFill>
                  <a:srgbClr val="434343"/>
                </a:solidFill>
              </a:rPr>
              <a:t>duty</a:t>
            </a:r>
            <a:r>
              <a:rPr lang="en" sz="1400">
                <a:solidFill>
                  <a:srgbClr val="434343"/>
                </a:solidFill>
              </a:rPr>
              <a:t> days of absence without loss of salary for death in the immediate family. Immediate family shall include child, parent, brother, sister, husband, wife, </a:t>
            </a:r>
            <a:r>
              <a:rPr lang="en" sz="1400" b="1" i="1" u="sng">
                <a:solidFill>
                  <a:srgbClr val="434343"/>
                </a:solidFill>
              </a:rPr>
              <a:t>domestic partner</a:t>
            </a:r>
            <a:r>
              <a:rPr lang="en" sz="1400">
                <a:solidFill>
                  <a:srgbClr val="434343"/>
                </a:solidFill>
              </a:rPr>
              <a:t>, mother-in-law, father-in-law, son-in-law, daughter-in-law, brother-in-law, sister-in-law, grandparent, grandchild, stepchild, </a:t>
            </a:r>
            <a:r>
              <a:rPr lang="en" sz="1400" b="1" i="1" u="sng">
                <a:solidFill>
                  <a:srgbClr val="434343"/>
                </a:solidFill>
              </a:rPr>
              <a:t>step-parent, step-brother, step-sister</a:t>
            </a:r>
            <a:r>
              <a:rPr lang="en" sz="1400">
                <a:solidFill>
                  <a:srgbClr val="434343"/>
                </a:solidFill>
              </a:rPr>
              <a:t>, grandparent of spouse/</a:t>
            </a:r>
            <a:r>
              <a:rPr lang="en" sz="1400" b="1" i="1" u="sng">
                <a:solidFill>
                  <a:srgbClr val="434343"/>
                </a:solidFill>
              </a:rPr>
              <a:t>domestic partner</a:t>
            </a:r>
            <a:r>
              <a:rPr lang="en" sz="1400">
                <a:solidFill>
                  <a:srgbClr val="434343"/>
                </a:solidFill>
              </a:rPr>
              <a:t>, </a:t>
            </a:r>
            <a:r>
              <a:rPr lang="en" sz="1400" b="1" i="1" u="sng">
                <a:solidFill>
                  <a:srgbClr val="434343"/>
                </a:solidFill>
              </a:rPr>
              <a:t>biological parent of the employee’s child</a:t>
            </a:r>
            <a:r>
              <a:rPr lang="en" sz="1400">
                <a:solidFill>
                  <a:srgbClr val="434343"/>
                </a:solidFill>
              </a:rPr>
              <a:t>, or of anyone who has lived regularly in the household of the employee for at least two (2) years within the last five (5) years.</a:t>
            </a:r>
            <a:endParaRPr sz="1400">
              <a:solidFill>
                <a:srgbClr val="434343"/>
              </a:solidFill>
            </a:endParaRPr>
          </a:p>
          <a:p>
            <a:pPr marL="0" lvl="0" indent="0" rtl="0">
              <a:spcBef>
                <a:spcPts val="1600"/>
              </a:spcBef>
              <a:spcAft>
                <a:spcPts val="0"/>
              </a:spcAft>
              <a:buNone/>
            </a:pPr>
            <a:r>
              <a:rPr lang="en" sz="1400">
                <a:solidFill>
                  <a:srgbClr val="434343"/>
                </a:solidFill>
              </a:rPr>
              <a:t>Upon the death of an uncle, aunt, niece, or nephew, the employee will be granted two (2) duty days of absence at any one time without the loss of salary.</a:t>
            </a:r>
            <a:endParaRPr sz="1400">
              <a:solidFill>
                <a:srgbClr val="434343"/>
              </a:solidFill>
            </a:endParaRPr>
          </a:p>
          <a:p>
            <a:pPr marL="0" lvl="0" indent="0" rtl="0">
              <a:spcBef>
                <a:spcPts val="800"/>
              </a:spcBef>
              <a:spcAft>
                <a:spcPts val="0"/>
              </a:spcAft>
              <a:buNone/>
            </a:pPr>
            <a:r>
              <a:rPr lang="en" sz="1400">
                <a:solidFill>
                  <a:srgbClr val="434343"/>
                </a:solidFill>
              </a:rPr>
              <a:t>One day of the allowable bereavement leave may be used within 90 work days of the relative’s death to attend a memorial service. </a:t>
            </a:r>
            <a:r>
              <a:rPr lang="en" sz="1400" b="1" i="1" u="sng">
                <a:solidFill>
                  <a:srgbClr val="434343"/>
                </a:solidFill>
              </a:rPr>
              <a:t>The 90 day time limit may be waived by the Office of Human Resources on a case-by-case basis.</a:t>
            </a:r>
            <a:endParaRPr sz="1400" b="1" i="1" u="sng">
              <a:solidFill>
                <a:srgbClr val="434343"/>
              </a:solidFill>
            </a:endParaRPr>
          </a:p>
          <a:p>
            <a:pPr marL="0" lvl="0" indent="0" rtl="0">
              <a:spcBef>
                <a:spcPts val="800"/>
              </a:spcBef>
              <a:spcAft>
                <a:spcPts val="1600"/>
              </a:spcAft>
              <a:buNone/>
            </a:pPr>
            <a:endParaRPr sz="1300">
              <a:solidFill>
                <a:srgbClr val="434343"/>
              </a:solidFill>
            </a:endParaRPr>
          </a:p>
        </p:txBody>
      </p:sp>
      <p:pic>
        <p:nvPicPr>
          <p:cNvPr id="109" name="Shape 109"/>
          <p:cNvPicPr preferRelativeResize="0"/>
          <p:nvPr/>
        </p:nvPicPr>
        <p:blipFill>
          <a:blip r:embed="rId3">
            <a:alphaModFix/>
          </a:blip>
          <a:stretch>
            <a:fillRect/>
          </a:stretch>
        </p:blipFill>
        <p:spPr>
          <a:xfrm>
            <a:off x="7493956" y="139600"/>
            <a:ext cx="1518574" cy="10128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Shape 1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solidFill>
                  <a:srgbClr val="000000"/>
                </a:solidFill>
              </a:rPr>
              <a:t>Article 7 - Military Leave</a:t>
            </a:r>
            <a:endParaRPr>
              <a:solidFill>
                <a:srgbClr val="000000"/>
              </a:solidFill>
            </a:endParaRPr>
          </a:p>
          <a:p>
            <a:pPr marL="0" lvl="0" indent="0" rtl="0">
              <a:spcBef>
                <a:spcPts val="0"/>
              </a:spcBef>
              <a:spcAft>
                <a:spcPts val="0"/>
              </a:spcAft>
              <a:buNone/>
            </a:pPr>
            <a:endParaRPr>
              <a:solidFill>
                <a:srgbClr val="000000"/>
              </a:solidFill>
            </a:endParaRPr>
          </a:p>
        </p:txBody>
      </p:sp>
      <p:sp>
        <p:nvSpPr>
          <p:cNvPr id="115" name="Shape 11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b="1" u="sng"/>
              <a:t>Current Language</a:t>
            </a:r>
            <a:r>
              <a:rPr lang="en"/>
              <a:t> -</a:t>
            </a:r>
            <a:r>
              <a:rPr lang="en" sz="1600" i="1">
                <a:solidFill>
                  <a:srgbClr val="434343"/>
                </a:solidFill>
              </a:rPr>
              <a:t>All employees who are members of the military or naval establishments of the United States or of the State of Maryland shall be granted leave on those days during which they shall be engaged in any military or naval duty to which they shall be ordered y proper authority, not to exceed fifteen (15) working days in any calendar year without loss of pay for the days included in such leave. </a:t>
            </a:r>
            <a:endParaRPr u="sng"/>
          </a:p>
          <a:p>
            <a:pPr marL="0" lvl="0" indent="0">
              <a:spcBef>
                <a:spcPts val="1600"/>
              </a:spcBef>
              <a:spcAft>
                <a:spcPts val="0"/>
              </a:spcAft>
              <a:buNone/>
            </a:pPr>
            <a:r>
              <a:rPr lang="en" b="1" u="sng"/>
              <a:t>New Agre</a:t>
            </a:r>
            <a:r>
              <a:rPr lang="en" b="1" u="sng">
                <a:solidFill>
                  <a:srgbClr val="666666"/>
                </a:solidFill>
              </a:rPr>
              <a:t>ement</a:t>
            </a:r>
            <a:r>
              <a:rPr lang="en">
                <a:solidFill>
                  <a:srgbClr val="666666"/>
                </a:solidFill>
              </a:rPr>
              <a:t> </a:t>
            </a:r>
            <a:r>
              <a:rPr lang="en" sz="1600" i="1">
                <a:solidFill>
                  <a:srgbClr val="434343"/>
                </a:solidFill>
              </a:rPr>
              <a:t>- </a:t>
            </a:r>
            <a:r>
              <a:rPr lang="en" sz="1600" i="1" u="sng">
                <a:solidFill>
                  <a:srgbClr val="434343"/>
                </a:solidFill>
              </a:rPr>
              <a:t>Request for leave for military service should be submitted to the Office of Human Resources and will be approved in compliance with current federal law/regulation.</a:t>
            </a:r>
            <a:endParaRPr sz="1600" i="1" u="sng">
              <a:solidFill>
                <a:srgbClr val="434343"/>
              </a:solidFill>
            </a:endParaRPr>
          </a:p>
          <a:p>
            <a:pPr marL="0" marR="76200" lvl="0" indent="0" algn="just" rtl="0">
              <a:spcBef>
                <a:spcPts val="1600"/>
              </a:spcBef>
              <a:spcAft>
                <a:spcPts val="0"/>
              </a:spcAft>
              <a:buClr>
                <a:schemeClr val="dk1"/>
              </a:buClr>
              <a:buSzPts val="1100"/>
              <a:buFont typeface="Arial"/>
              <a:buNone/>
            </a:pPr>
            <a:r>
              <a:rPr lang="en" sz="1600" i="1" u="sng">
                <a:solidFill>
                  <a:srgbClr val="434343"/>
                </a:solidFill>
              </a:rPr>
              <a:t>Eligible employees will also receive up to fifteen (15) days of paid leave per year for military training.</a:t>
            </a:r>
            <a:endParaRPr sz="1600" i="1" u="sng">
              <a:solidFill>
                <a:srgbClr val="434343"/>
              </a:solidFill>
            </a:endParaRPr>
          </a:p>
          <a:p>
            <a:pPr marL="0" lvl="0" indent="0" rtl="0">
              <a:spcBef>
                <a:spcPts val="0"/>
              </a:spcBef>
              <a:spcAft>
                <a:spcPts val="1600"/>
              </a:spcAft>
              <a:buNone/>
            </a:pPr>
            <a:endParaRPr/>
          </a:p>
        </p:txBody>
      </p:sp>
      <p:pic>
        <p:nvPicPr>
          <p:cNvPr id="116" name="Shape 116"/>
          <p:cNvPicPr preferRelativeResize="0"/>
          <p:nvPr/>
        </p:nvPicPr>
        <p:blipFill>
          <a:blip r:embed="rId3">
            <a:alphaModFix/>
          </a:blip>
          <a:stretch>
            <a:fillRect/>
          </a:stretch>
        </p:blipFill>
        <p:spPr>
          <a:xfrm>
            <a:off x="7232550" y="81525"/>
            <a:ext cx="1813400" cy="1155675"/>
          </a:xfrm>
          <a:prstGeom prst="rect">
            <a:avLst/>
          </a:prstGeom>
          <a:noFill/>
          <a:ln>
            <a:noFill/>
          </a:ln>
        </p:spPr>
      </p:pic>
    </p:spTree>
  </p:cSld>
  <p:clrMapOvr>
    <a:masterClrMapping/>
  </p:clrMapOvr>
</p:sld>
</file>

<file path=ppt/theme/theme1.xml><?xml version="1.0" encoding="utf-8"?>
<a:theme xmlns:a="http://schemas.openxmlformats.org/drawingml/2006/main" name="Spearmint">
  <a:themeElements>
    <a:clrScheme name="Spearmint">
      <a:dk1>
        <a:srgbClr val="202729"/>
      </a:dk1>
      <a:lt1>
        <a:srgbClr val="FFFFFF"/>
      </a:lt1>
      <a:dk2>
        <a:srgbClr val="4BA173"/>
      </a:dk2>
      <a:lt2>
        <a:srgbClr val="63D297"/>
      </a:lt2>
      <a:accent1>
        <a:srgbClr val="353744"/>
      </a:accent1>
      <a:accent2>
        <a:srgbClr val="424242"/>
      </a:accent2>
      <a:accent3>
        <a:srgbClr val="616161"/>
      </a:accent3>
      <a:accent4>
        <a:srgbClr val="999999"/>
      </a:accent4>
      <a:accent5>
        <a:srgbClr val="FF5252"/>
      </a:accent5>
      <a:accent6>
        <a:srgbClr val="FFF176"/>
      </a:accent6>
      <a:hlink>
        <a:srgbClr val="FF5252"/>
      </a:hlink>
      <a:folHlink>
        <a:srgbClr val="FF525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TotalTime>
  <Words>2763</Words>
  <Application>Microsoft Office PowerPoint</Application>
  <PresentationFormat>On-screen Show (16:9)</PresentationFormat>
  <Paragraphs>92</Paragraphs>
  <Slides>18</Slides>
  <Notes>18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Proxima Nova</vt:lpstr>
      <vt:lpstr>Arial</vt:lpstr>
      <vt:lpstr>Spearmint</vt:lpstr>
      <vt:lpstr>ESP Tentative Negotiated Agreement -  May 2018</vt:lpstr>
      <vt:lpstr>Article 3 - Association Rights</vt:lpstr>
      <vt:lpstr>Article 3 - Association Rights</vt:lpstr>
      <vt:lpstr>Article 4 - Employee Rights</vt:lpstr>
      <vt:lpstr>Article 5 - Voluntary Transfers</vt:lpstr>
      <vt:lpstr>Article 6 - Evaluations</vt:lpstr>
      <vt:lpstr>Article 7 - Bereavement Leave</vt:lpstr>
      <vt:lpstr>Article 7-Bereavement Leave</vt:lpstr>
      <vt:lpstr>Article 7 - Military Leave </vt:lpstr>
      <vt:lpstr>Article 7 -Leaves</vt:lpstr>
      <vt:lpstr>Article 9-Protection of Members</vt:lpstr>
      <vt:lpstr>Article 9 - Protection of Members</vt:lpstr>
      <vt:lpstr>Article 11 - Working Hours &amp; Working Conditions</vt:lpstr>
      <vt:lpstr>Article 11 - Working Hours &amp; Working Conditions</vt:lpstr>
      <vt:lpstr>Article 14 - Insurance Protection</vt:lpstr>
      <vt:lpstr>Article 19 - Salary Scales</vt:lpstr>
      <vt:lpstr>Article 14 - Insurance Protection</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ESP Contract Updates -  May 2018</dc:title>
  <dc:creator>Bernhardt, Jessica [MD]</dc:creator>
  <cp:lastModifiedBy>Bernhardt, Jessica [MD]</cp:lastModifiedBy>
  <cp:revision>2</cp:revision>
  <dcterms:modified xsi:type="dcterms:W3CDTF">2018-05-15T18:07:57Z</dcterms:modified>
</cp:coreProperties>
</file>